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39"/>
  </p:notesMasterIdLst>
  <p:sldIdLst>
    <p:sldId id="256" r:id="rId2"/>
    <p:sldId id="257" r:id="rId3"/>
    <p:sldId id="258" r:id="rId4"/>
    <p:sldId id="259" r:id="rId5"/>
    <p:sldId id="263" r:id="rId6"/>
    <p:sldId id="260" r:id="rId7"/>
    <p:sldId id="270" r:id="rId8"/>
    <p:sldId id="316" r:id="rId9"/>
    <p:sldId id="317" r:id="rId10"/>
    <p:sldId id="297" r:id="rId11"/>
    <p:sldId id="296" r:id="rId12"/>
    <p:sldId id="307" r:id="rId13"/>
    <p:sldId id="306" r:id="rId14"/>
    <p:sldId id="271" r:id="rId15"/>
    <p:sldId id="292" r:id="rId16"/>
    <p:sldId id="334" r:id="rId17"/>
    <p:sldId id="335" r:id="rId18"/>
    <p:sldId id="336" r:id="rId19"/>
    <p:sldId id="355" r:id="rId20"/>
    <p:sldId id="338" r:id="rId21"/>
    <p:sldId id="273" r:id="rId22"/>
    <p:sldId id="288" r:id="rId23"/>
    <p:sldId id="315" r:id="rId24"/>
    <p:sldId id="314" r:id="rId25"/>
    <p:sldId id="274" r:id="rId26"/>
    <p:sldId id="291" r:id="rId27"/>
    <p:sldId id="313" r:id="rId28"/>
    <p:sldId id="276" r:id="rId29"/>
    <p:sldId id="290" r:id="rId30"/>
    <p:sldId id="277" r:id="rId31"/>
    <p:sldId id="281" r:id="rId32"/>
    <p:sldId id="278" r:id="rId33"/>
    <p:sldId id="282" r:id="rId34"/>
    <p:sldId id="279" r:id="rId35"/>
    <p:sldId id="280" r:id="rId36"/>
    <p:sldId id="284" r:id="rId37"/>
    <p:sldId id="27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243750-AB29-4538-AF79-208212131774}">
          <p14:sldIdLst>
            <p14:sldId id="256"/>
            <p14:sldId id="257"/>
          </p14:sldIdLst>
        </p14:section>
        <p14:section name="Untitled Section" id="{1C0D116B-FE26-453D-83DA-6115E7DA3569}">
          <p14:sldIdLst>
            <p14:sldId id="258"/>
            <p14:sldId id="259"/>
            <p14:sldId id="263"/>
            <p14:sldId id="260"/>
            <p14:sldId id="270"/>
            <p14:sldId id="316"/>
            <p14:sldId id="317"/>
            <p14:sldId id="297"/>
            <p14:sldId id="296"/>
            <p14:sldId id="307"/>
            <p14:sldId id="306"/>
            <p14:sldId id="271"/>
            <p14:sldId id="292"/>
            <p14:sldId id="334"/>
            <p14:sldId id="335"/>
            <p14:sldId id="336"/>
            <p14:sldId id="355"/>
            <p14:sldId id="338"/>
            <p14:sldId id="273"/>
            <p14:sldId id="288"/>
            <p14:sldId id="315"/>
            <p14:sldId id="314"/>
            <p14:sldId id="274"/>
            <p14:sldId id="291"/>
            <p14:sldId id="313"/>
            <p14:sldId id="276"/>
            <p14:sldId id="290"/>
            <p14:sldId id="277"/>
            <p14:sldId id="281"/>
            <p14:sldId id="278"/>
            <p14:sldId id="282"/>
            <p14:sldId id="279"/>
            <p14:sldId id="280"/>
            <p14:sldId id="284"/>
            <p14:sldId id="27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2B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4660"/>
  </p:normalViewPr>
  <p:slideViewPr>
    <p:cSldViewPr snapToGrid="0">
      <p:cViewPr varScale="1">
        <p:scale>
          <a:sx n="111" d="100"/>
          <a:sy n="111" d="100"/>
        </p:scale>
        <p:origin x="-6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B4F8C-6F36-40EC-A5C0-5172B45C6C5E}"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IN"/>
        </a:p>
      </dgm:t>
    </dgm:pt>
    <dgm:pt modelId="{8B5A4D7F-44FA-4E63-88DD-CA50E1FA50DF}">
      <dgm:prSet phldrT="[Text]"/>
      <dgm:spPr/>
      <dgm:t>
        <a:bodyPr/>
        <a:lstStyle/>
        <a:p>
          <a:r>
            <a:rPr lang="en-IN" dirty="0">
              <a:latin typeface="Arial" panose="020B0604020202020204" pitchFamily="34" charset="0"/>
              <a:cs typeface="Arial" panose="020B0604020202020204" pitchFamily="34" charset="0"/>
            </a:rPr>
            <a:t>Digital Marketing Mix </a:t>
          </a:r>
        </a:p>
      </dgm:t>
    </dgm:pt>
    <dgm:pt modelId="{1E91B2C5-327F-4E26-89A4-9C14E3AF85F8}" type="parTrans" cxnId="{7E129CA3-130C-4D4E-87EF-5DD65F82AFE2}">
      <dgm:prSet/>
      <dgm:spPr/>
      <dgm:t>
        <a:bodyPr/>
        <a:lstStyle/>
        <a:p>
          <a:endParaRPr lang="en-IN"/>
        </a:p>
      </dgm:t>
    </dgm:pt>
    <dgm:pt modelId="{D156AB84-C4CA-4BF4-8652-5E2A045B12EB}" type="sibTrans" cxnId="{7E129CA3-130C-4D4E-87EF-5DD65F82AFE2}">
      <dgm:prSet/>
      <dgm:spPr/>
      <dgm:t>
        <a:bodyPr/>
        <a:lstStyle/>
        <a:p>
          <a:endParaRPr lang="en-IN"/>
        </a:p>
      </dgm:t>
    </dgm:pt>
    <dgm:pt modelId="{E10CFBF5-A290-4CCB-965C-3E19AE9984CC}">
      <dgm:prSet phldrT="[Text]"/>
      <dgm:spPr/>
      <dgm:t>
        <a:bodyPr/>
        <a:lstStyle/>
        <a:p>
          <a:r>
            <a:rPr lang="en-IN" dirty="0">
              <a:latin typeface="Arial" panose="020B0604020202020204" pitchFamily="34" charset="0"/>
              <a:cs typeface="Arial" panose="020B0604020202020204" pitchFamily="34" charset="0"/>
            </a:rPr>
            <a:t>Product </a:t>
          </a:r>
        </a:p>
      </dgm:t>
    </dgm:pt>
    <dgm:pt modelId="{9950AE64-1005-4313-9D86-9553B24FB64B}" type="parTrans" cxnId="{30844416-82C4-4845-A184-5DFF576A52E4}">
      <dgm:prSet/>
      <dgm:spPr/>
      <dgm:t>
        <a:bodyPr/>
        <a:lstStyle/>
        <a:p>
          <a:endParaRPr lang="en-IN"/>
        </a:p>
      </dgm:t>
    </dgm:pt>
    <dgm:pt modelId="{699351DB-D188-4CB5-9566-865845C05A38}" type="sibTrans" cxnId="{30844416-82C4-4845-A184-5DFF576A52E4}">
      <dgm:prSet/>
      <dgm:spPr/>
      <dgm:t>
        <a:bodyPr/>
        <a:lstStyle/>
        <a:p>
          <a:endParaRPr lang="en-IN"/>
        </a:p>
      </dgm:t>
    </dgm:pt>
    <dgm:pt modelId="{C30F737E-EE7E-47DA-91F0-3713C3A187D7}">
      <dgm:prSet phldrT="[Text]"/>
      <dgm:spPr/>
      <dgm:t>
        <a:bodyPr/>
        <a:lstStyle/>
        <a:p>
          <a:r>
            <a:rPr lang="en-IN" dirty="0">
              <a:latin typeface="Arial" panose="020B0604020202020204" pitchFamily="34" charset="0"/>
              <a:cs typeface="Arial" panose="020B0604020202020204" pitchFamily="34" charset="0"/>
            </a:rPr>
            <a:t>Price</a:t>
          </a:r>
        </a:p>
      </dgm:t>
    </dgm:pt>
    <dgm:pt modelId="{F700BA5D-E4EE-4AD4-AD6F-C7A145A03782}" type="parTrans" cxnId="{ED930BF3-DCEA-4481-B9E8-F0B9E43F8220}">
      <dgm:prSet/>
      <dgm:spPr/>
      <dgm:t>
        <a:bodyPr/>
        <a:lstStyle/>
        <a:p>
          <a:endParaRPr lang="en-IN"/>
        </a:p>
      </dgm:t>
    </dgm:pt>
    <dgm:pt modelId="{673C7E10-A3BF-4B15-A22E-D1DDA7F2700A}" type="sibTrans" cxnId="{ED930BF3-DCEA-4481-B9E8-F0B9E43F8220}">
      <dgm:prSet/>
      <dgm:spPr/>
      <dgm:t>
        <a:bodyPr/>
        <a:lstStyle/>
        <a:p>
          <a:endParaRPr lang="en-IN"/>
        </a:p>
      </dgm:t>
    </dgm:pt>
    <dgm:pt modelId="{976AB5DD-5882-4FFD-9BF7-D68A39852D31}">
      <dgm:prSet phldrT="[Text]"/>
      <dgm:spPr/>
      <dgm:t>
        <a:bodyPr/>
        <a:lstStyle/>
        <a:p>
          <a:r>
            <a:rPr lang="en-IN" dirty="0">
              <a:latin typeface="Arial" panose="020B0604020202020204" pitchFamily="34" charset="0"/>
              <a:cs typeface="Arial" panose="020B0604020202020204" pitchFamily="34" charset="0"/>
            </a:rPr>
            <a:t>Place</a:t>
          </a:r>
        </a:p>
      </dgm:t>
    </dgm:pt>
    <dgm:pt modelId="{EC87BBFF-0964-4983-9E61-FC37E2ABD786}" type="parTrans" cxnId="{9FF978E4-C646-4110-8C90-47D5AB374E99}">
      <dgm:prSet/>
      <dgm:spPr/>
      <dgm:t>
        <a:bodyPr/>
        <a:lstStyle/>
        <a:p>
          <a:endParaRPr lang="en-IN"/>
        </a:p>
      </dgm:t>
    </dgm:pt>
    <dgm:pt modelId="{24903D5B-9A84-41BD-A22F-D1DE5AC1DB9C}" type="sibTrans" cxnId="{9FF978E4-C646-4110-8C90-47D5AB374E99}">
      <dgm:prSet/>
      <dgm:spPr/>
      <dgm:t>
        <a:bodyPr/>
        <a:lstStyle/>
        <a:p>
          <a:endParaRPr lang="en-IN"/>
        </a:p>
      </dgm:t>
    </dgm:pt>
    <dgm:pt modelId="{3A45EB24-90EA-4744-B650-54AFBE245D6B}">
      <dgm:prSet/>
      <dgm:spPr/>
      <dgm:t>
        <a:bodyPr/>
        <a:lstStyle/>
        <a:p>
          <a:r>
            <a:rPr lang="en-IN" dirty="0">
              <a:latin typeface="Arial" panose="020B0604020202020204" pitchFamily="34" charset="0"/>
              <a:cs typeface="Arial" panose="020B0604020202020204" pitchFamily="34" charset="0"/>
            </a:rPr>
            <a:t>Promotion</a:t>
          </a:r>
        </a:p>
      </dgm:t>
    </dgm:pt>
    <dgm:pt modelId="{7926CF15-88E4-401F-A1DE-25805A641EF1}" type="parTrans" cxnId="{DF60A8A3-DA7D-4D07-9E72-A07252F25F7B}">
      <dgm:prSet/>
      <dgm:spPr/>
      <dgm:t>
        <a:bodyPr/>
        <a:lstStyle/>
        <a:p>
          <a:endParaRPr lang="en-IN"/>
        </a:p>
      </dgm:t>
    </dgm:pt>
    <dgm:pt modelId="{BBDCD29E-9E15-45EB-BA17-933B9867D46E}" type="sibTrans" cxnId="{DF60A8A3-DA7D-4D07-9E72-A07252F25F7B}">
      <dgm:prSet/>
      <dgm:spPr/>
      <dgm:t>
        <a:bodyPr/>
        <a:lstStyle/>
        <a:p>
          <a:endParaRPr lang="en-IN"/>
        </a:p>
      </dgm:t>
    </dgm:pt>
    <dgm:pt modelId="{953CD412-0D6E-4F1F-B78D-57DB02272F3C}">
      <dgm:prSet/>
      <dgm:spPr/>
      <dgm:t>
        <a:bodyPr/>
        <a:lstStyle/>
        <a:p>
          <a:r>
            <a:rPr lang="en-IN" dirty="0">
              <a:latin typeface="Arial" panose="020B0604020202020204" pitchFamily="34" charset="0"/>
              <a:cs typeface="Arial" panose="020B0604020202020204" pitchFamily="34" charset="0"/>
            </a:rPr>
            <a:t>People</a:t>
          </a:r>
        </a:p>
      </dgm:t>
    </dgm:pt>
    <dgm:pt modelId="{473E9C9C-C579-42EB-AE2D-E67425C84E03}" type="parTrans" cxnId="{AB8DBAAF-F5D3-441C-8379-1F7B6B92D6B4}">
      <dgm:prSet/>
      <dgm:spPr/>
      <dgm:t>
        <a:bodyPr/>
        <a:lstStyle/>
        <a:p>
          <a:endParaRPr lang="en-IN"/>
        </a:p>
      </dgm:t>
    </dgm:pt>
    <dgm:pt modelId="{F0512A38-A0ED-4693-98B7-7E3EA21DD169}" type="sibTrans" cxnId="{AB8DBAAF-F5D3-441C-8379-1F7B6B92D6B4}">
      <dgm:prSet/>
      <dgm:spPr/>
      <dgm:t>
        <a:bodyPr/>
        <a:lstStyle/>
        <a:p>
          <a:endParaRPr lang="en-IN"/>
        </a:p>
      </dgm:t>
    </dgm:pt>
    <dgm:pt modelId="{694C8FF6-E52C-48BD-A726-687E189D6BD1}">
      <dgm:prSet/>
      <dgm:spPr/>
      <dgm:t>
        <a:bodyPr/>
        <a:lstStyle/>
        <a:p>
          <a:r>
            <a:rPr lang="en-IN" dirty="0">
              <a:latin typeface="Arial" panose="020B0604020202020204" pitchFamily="34" charset="0"/>
              <a:cs typeface="Arial" panose="020B0604020202020204" pitchFamily="34" charset="0"/>
            </a:rPr>
            <a:t>Process</a:t>
          </a:r>
        </a:p>
      </dgm:t>
    </dgm:pt>
    <dgm:pt modelId="{432595FA-6C17-498A-B896-8635DA5390C5}" type="parTrans" cxnId="{B36E75B5-39E4-4B22-A80A-F52CDE67B102}">
      <dgm:prSet/>
      <dgm:spPr/>
      <dgm:t>
        <a:bodyPr/>
        <a:lstStyle/>
        <a:p>
          <a:endParaRPr lang="en-IN"/>
        </a:p>
      </dgm:t>
    </dgm:pt>
    <dgm:pt modelId="{74F586FA-4CD3-4703-9FB9-38CECFA79A4F}" type="sibTrans" cxnId="{B36E75B5-39E4-4B22-A80A-F52CDE67B102}">
      <dgm:prSet/>
      <dgm:spPr/>
      <dgm:t>
        <a:bodyPr/>
        <a:lstStyle/>
        <a:p>
          <a:endParaRPr lang="en-IN"/>
        </a:p>
      </dgm:t>
    </dgm:pt>
    <dgm:pt modelId="{13C75023-0563-4963-AF35-9C62B69B1B20}">
      <dgm:prSet/>
      <dgm:spPr/>
      <dgm:t>
        <a:bodyPr/>
        <a:lstStyle/>
        <a:p>
          <a:r>
            <a:rPr lang="en-IN" dirty="0">
              <a:latin typeface="Arial" panose="020B0604020202020204" pitchFamily="34" charset="0"/>
              <a:cs typeface="Arial" panose="020B0604020202020204" pitchFamily="34" charset="0"/>
            </a:rPr>
            <a:t>Programs</a:t>
          </a:r>
        </a:p>
        <a:p>
          <a:r>
            <a:rPr lang="en-IN" dirty="0">
              <a:latin typeface="Arial" panose="020B0604020202020204" pitchFamily="34" charset="0"/>
              <a:cs typeface="Arial" panose="020B0604020202020204" pitchFamily="34" charset="0"/>
            </a:rPr>
            <a:t>(Physical Evidence )</a:t>
          </a:r>
        </a:p>
      </dgm:t>
    </dgm:pt>
    <dgm:pt modelId="{E8099749-DD74-4DF7-A5A2-4BC54B5FFEDB}" type="parTrans" cxnId="{7A40507B-DD87-470E-87EF-31BD759036B8}">
      <dgm:prSet/>
      <dgm:spPr/>
      <dgm:t>
        <a:bodyPr/>
        <a:lstStyle/>
        <a:p>
          <a:endParaRPr lang="en-IN"/>
        </a:p>
      </dgm:t>
    </dgm:pt>
    <dgm:pt modelId="{67FF8749-ED80-4613-AB09-9F8FA5DBE581}" type="sibTrans" cxnId="{7A40507B-DD87-470E-87EF-31BD759036B8}">
      <dgm:prSet/>
      <dgm:spPr/>
      <dgm:t>
        <a:bodyPr/>
        <a:lstStyle/>
        <a:p>
          <a:endParaRPr lang="en-IN"/>
        </a:p>
      </dgm:t>
    </dgm:pt>
    <dgm:pt modelId="{C2370D3B-BD95-4242-996F-44924F9B7FAF}">
      <dgm:prSet/>
      <dgm:spPr/>
      <dgm:t>
        <a:bodyPr/>
        <a:lstStyle/>
        <a:p>
          <a:r>
            <a:rPr lang="en-IN" dirty="0">
              <a:latin typeface="Arial" panose="020B0604020202020204" pitchFamily="34" charset="0"/>
              <a:cs typeface="Arial" panose="020B0604020202020204" pitchFamily="34" charset="0"/>
            </a:rPr>
            <a:t>Performance</a:t>
          </a:r>
        </a:p>
      </dgm:t>
    </dgm:pt>
    <dgm:pt modelId="{36C3B139-EC55-4AC3-AF5E-2F7D11A9F7E3}" type="parTrans" cxnId="{1E609317-7E24-4CC9-AA70-4E8DB61AF67C}">
      <dgm:prSet/>
      <dgm:spPr/>
      <dgm:t>
        <a:bodyPr/>
        <a:lstStyle/>
        <a:p>
          <a:endParaRPr lang="en-IN"/>
        </a:p>
      </dgm:t>
    </dgm:pt>
    <dgm:pt modelId="{943F6989-1384-44BC-BA6C-966A914787C2}" type="sibTrans" cxnId="{1E609317-7E24-4CC9-AA70-4E8DB61AF67C}">
      <dgm:prSet/>
      <dgm:spPr/>
      <dgm:t>
        <a:bodyPr/>
        <a:lstStyle/>
        <a:p>
          <a:endParaRPr lang="en-IN"/>
        </a:p>
      </dgm:t>
    </dgm:pt>
    <dgm:pt modelId="{3A82343A-40F6-416A-9760-6410AD558B2B}" type="pres">
      <dgm:prSet presAssocID="{35CB4F8C-6F36-40EC-A5C0-5172B45C6C5E}" presName="cycle" presStyleCnt="0">
        <dgm:presLayoutVars>
          <dgm:chMax val="1"/>
          <dgm:dir/>
          <dgm:animLvl val="ctr"/>
          <dgm:resizeHandles val="exact"/>
        </dgm:presLayoutVars>
      </dgm:prSet>
      <dgm:spPr/>
      <dgm:t>
        <a:bodyPr/>
        <a:lstStyle/>
        <a:p>
          <a:endParaRPr lang="en-US"/>
        </a:p>
      </dgm:t>
    </dgm:pt>
    <dgm:pt modelId="{434B646C-86EA-480C-AFE0-8B82517B749A}" type="pres">
      <dgm:prSet presAssocID="{8B5A4D7F-44FA-4E63-88DD-CA50E1FA50DF}" presName="centerShape" presStyleLbl="node0" presStyleIdx="0" presStyleCnt="1"/>
      <dgm:spPr/>
      <dgm:t>
        <a:bodyPr/>
        <a:lstStyle/>
        <a:p>
          <a:endParaRPr lang="en-US"/>
        </a:p>
      </dgm:t>
    </dgm:pt>
    <dgm:pt modelId="{074E41E6-21AA-4B85-9B8A-7F919A5A7E81}" type="pres">
      <dgm:prSet presAssocID="{9950AE64-1005-4313-9D86-9553B24FB64B}" presName="parTrans" presStyleLbl="bgSibTrans2D1" presStyleIdx="0" presStyleCnt="8"/>
      <dgm:spPr/>
      <dgm:t>
        <a:bodyPr/>
        <a:lstStyle/>
        <a:p>
          <a:endParaRPr lang="en-US"/>
        </a:p>
      </dgm:t>
    </dgm:pt>
    <dgm:pt modelId="{45F4303E-7E01-4E8C-8D07-0D4411CC1AC4}" type="pres">
      <dgm:prSet presAssocID="{E10CFBF5-A290-4CCB-965C-3E19AE9984CC}" presName="node" presStyleLbl="node1" presStyleIdx="0" presStyleCnt="8">
        <dgm:presLayoutVars>
          <dgm:bulletEnabled val="1"/>
        </dgm:presLayoutVars>
      </dgm:prSet>
      <dgm:spPr/>
      <dgm:t>
        <a:bodyPr/>
        <a:lstStyle/>
        <a:p>
          <a:endParaRPr lang="en-US"/>
        </a:p>
      </dgm:t>
    </dgm:pt>
    <dgm:pt modelId="{76005723-8B1D-4B11-93E7-6EA9DC18603A}" type="pres">
      <dgm:prSet presAssocID="{F700BA5D-E4EE-4AD4-AD6F-C7A145A03782}" presName="parTrans" presStyleLbl="bgSibTrans2D1" presStyleIdx="1" presStyleCnt="8"/>
      <dgm:spPr/>
      <dgm:t>
        <a:bodyPr/>
        <a:lstStyle/>
        <a:p>
          <a:endParaRPr lang="en-US"/>
        </a:p>
      </dgm:t>
    </dgm:pt>
    <dgm:pt modelId="{35F51B15-8E67-4097-8E99-571BD78A492E}" type="pres">
      <dgm:prSet presAssocID="{C30F737E-EE7E-47DA-91F0-3713C3A187D7}" presName="node" presStyleLbl="node1" presStyleIdx="1" presStyleCnt="8">
        <dgm:presLayoutVars>
          <dgm:bulletEnabled val="1"/>
        </dgm:presLayoutVars>
      </dgm:prSet>
      <dgm:spPr/>
      <dgm:t>
        <a:bodyPr/>
        <a:lstStyle/>
        <a:p>
          <a:endParaRPr lang="en-US"/>
        </a:p>
      </dgm:t>
    </dgm:pt>
    <dgm:pt modelId="{79872884-ABF6-4D2F-A1A3-7DA96800A470}" type="pres">
      <dgm:prSet presAssocID="{EC87BBFF-0964-4983-9E61-FC37E2ABD786}" presName="parTrans" presStyleLbl="bgSibTrans2D1" presStyleIdx="2" presStyleCnt="8"/>
      <dgm:spPr/>
      <dgm:t>
        <a:bodyPr/>
        <a:lstStyle/>
        <a:p>
          <a:endParaRPr lang="en-US"/>
        </a:p>
      </dgm:t>
    </dgm:pt>
    <dgm:pt modelId="{3F6318A2-65E6-4469-9C0F-2C7BF6F159CB}" type="pres">
      <dgm:prSet presAssocID="{976AB5DD-5882-4FFD-9BF7-D68A39852D31}" presName="node" presStyleLbl="node1" presStyleIdx="2" presStyleCnt="8">
        <dgm:presLayoutVars>
          <dgm:bulletEnabled val="1"/>
        </dgm:presLayoutVars>
      </dgm:prSet>
      <dgm:spPr/>
      <dgm:t>
        <a:bodyPr/>
        <a:lstStyle/>
        <a:p>
          <a:endParaRPr lang="en-US"/>
        </a:p>
      </dgm:t>
    </dgm:pt>
    <dgm:pt modelId="{E9787F05-606C-4830-B463-D8D469E0FF4D}" type="pres">
      <dgm:prSet presAssocID="{7926CF15-88E4-401F-A1DE-25805A641EF1}" presName="parTrans" presStyleLbl="bgSibTrans2D1" presStyleIdx="3" presStyleCnt="8"/>
      <dgm:spPr/>
      <dgm:t>
        <a:bodyPr/>
        <a:lstStyle/>
        <a:p>
          <a:endParaRPr lang="en-US"/>
        </a:p>
      </dgm:t>
    </dgm:pt>
    <dgm:pt modelId="{79483803-F763-4ACF-9238-5785A6A941E2}" type="pres">
      <dgm:prSet presAssocID="{3A45EB24-90EA-4744-B650-54AFBE245D6B}" presName="node" presStyleLbl="node1" presStyleIdx="3" presStyleCnt="8">
        <dgm:presLayoutVars>
          <dgm:bulletEnabled val="1"/>
        </dgm:presLayoutVars>
      </dgm:prSet>
      <dgm:spPr/>
      <dgm:t>
        <a:bodyPr/>
        <a:lstStyle/>
        <a:p>
          <a:endParaRPr lang="en-US"/>
        </a:p>
      </dgm:t>
    </dgm:pt>
    <dgm:pt modelId="{2F9A83FD-A2E8-4D64-82A2-50A429289E6E}" type="pres">
      <dgm:prSet presAssocID="{473E9C9C-C579-42EB-AE2D-E67425C84E03}" presName="parTrans" presStyleLbl="bgSibTrans2D1" presStyleIdx="4" presStyleCnt="8"/>
      <dgm:spPr/>
      <dgm:t>
        <a:bodyPr/>
        <a:lstStyle/>
        <a:p>
          <a:endParaRPr lang="en-US"/>
        </a:p>
      </dgm:t>
    </dgm:pt>
    <dgm:pt modelId="{3AB0A5D5-B5BA-4D96-977E-90C7B166D483}" type="pres">
      <dgm:prSet presAssocID="{953CD412-0D6E-4F1F-B78D-57DB02272F3C}" presName="node" presStyleLbl="node1" presStyleIdx="4" presStyleCnt="8">
        <dgm:presLayoutVars>
          <dgm:bulletEnabled val="1"/>
        </dgm:presLayoutVars>
      </dgm:prSet>
      <dgm:spPr/>
      <dgm:t>
        <a:bodyPr/>
        <a:lstStyle/>
        <a:p>
          <a:endParaRPr lang="en-US"/>
        </a:p>
      </dgm:t>
    </dgm:pt>
    <dgm:pt modelId="{580918BB-7CDB-4083-B665-D0C2AC6FB9F0}" type="pres">
      <dgm:prSet presAssocID="{432595FA-6C17-498A-B896-8635DA5390C5}" presName="parTrans" presStyleLbl="bgSibTrans2D1" presStyleIdx="5" presStyleCnt="8"/>
      <dgm:spPr/>
      <dgm:t>
        <a:bodyPr/>
        <a:lstStyle/>
        <a:p>
          <a:endParaRPr lang="en-US"/>
        </a:p>
      </dgm:t>
    </dgm:pt>
    <dgm:pt modelId="{82BF1927-2102-47BD-BCB4-1092DAD69946}" type="pres">
      <dgm:prSet presAssocID="{694C8FF6-E52C-48BD-A726-687E189D6BD1}" presName="node" presStyleLbl="node1" presStyleIdx="5" presStyleCnt="8">
        <dgm:presLayoutVars>
          <dgm:bulletEnabled val="1"/>
        </dgm:presLayoutVars>
      </dgm:prSet>
      <dgm:spPr/>
      <dgm:t>
        <a:bodyPr/>
        <a:lstStyle/>
        <a:p>
          <a:endParaRPr lang="en-US"/>
        </a:p>
      </dgm:t>
    </dgm:pt>
    <dgm:pt modelId="{7FF198A9-B2E2-47F1-A670-EFCC89CC2BC1}" type="pres">
      <dgm:prSet presAssocID="{E8099749-DD74-4DF7-A5A2-4BC54B5FFEDB}" presName="parTrans" presStyleLbl="bgSibTrans2D1" presStyleIdx="6" presStyleCnt="8"/>
      <dgm:spPr/>
      <dgm:t>
        <a:bodyPr/>
        <a:lstStyle/>
        <a:p>
          <a:endParaRPr lang="en-US"/>
        </a:p>
      </dgm:t>
    </dgm:pt>
    <dgm:pt modelId="{61108912-04AA-414F-9C79-DD00A4DF52B1}" type="pres">
      <dgm:prSet presAssocID="{13C75023-0563-4963-AF35-9C62B69B1B20}" presName="node" presStyleLbl="node1" presStyleIdx="6" presStyleCnt="8">
        <dgm:presLayoutVars>
          <dgm:bulletEnabled val="1"/>
        </dgm:presLayoutVars>
      </dgm:prSet>
      <dgm:spPr/>
      <dgm:t>
        <a:bodyPr/>
        <a:lstStyle/>
        <a:p>
          <a:endParaRPr lang="en-US"/>
        </a:p>
      </dgm:t>
    </dgm:pt>
    <dgm:pt modelId="{FEC94279-6F67-47C2-8AFC-0A4D254D5D72}" type="pres">
      <dgm:prSet presAssocID="{36C3B139-EC55-4AC3-AF5E-2F7D11A9F7E3}" presName="parTrans" presStyleLbl="bgSibTrans2D1" presStyleIdx="7" presStyleCnt="8"/>
      <dgm:spPr/>
      <dgm:t>
        <a:bodyPr/>
        <a:lstStyle/>
        <a:p>
          <a:endParaRPr lang="en-US"/>
        </a:p>
      </dgm:t>
    </dgm:pt>
    <dgm:pt modelId="{F56D55E4-C497-4F47-89F6-75A2BB8B5CF7}" type="pres">
      <dgm:prSet presAssocID="{C2370D3B-BD95-4242-996F-44924F9B7FAF}" presName="node" presStyleLbl="node1" presStyleIdx="7" presStyleCnt="8" custRadScaleRad="100802" custRadScaleInc="2333">
        <dgm:presLayoutVars>
          <dgm:bulletEnabled val="1"/>
        </dgm:presLayoutVars>
      </dgm:prSet>
      <dgm:spPr/>
      <dgm:t>
        <a:bodyPr/>
        <a:lstStyle/>
        <a:p>
          <a:endParaRPr lang="en-US"/>
        </a:p>
      </dgm:t>
    </dgm:pt>
  </dgm:ptLst>
  <dgm:cxnLst>
    <dgm:cxn modelId="{1E609317-7E24-4CC9-AA70-4E8DB61AF67C}" srcId="{8B5A4D7F-44FA-4E63-88DD-CA50E1FA50DF}" destId="{C2370D3B-BD95-4242-996F-44924F9B7FAF}" srcOrd="7" destOrd="0" parTransId="{36C3B139-EC55-4AC3-AF5E-2F7D11A9F7E3}" sibTransId="{943F6989-1384-44BC-BA6C-966A914787C2}"/>
    <dgm:cxn modelId="{DE846D8A-D453-4DA4-8C99-303A780907F1}" type="presOf" srcId="{976AB5DD-5882-4FFD-9BF7-D68A39852D31}" destId="{3F6318A2-65E6-4469-9C0F-2C7BF6F159CB}" srcOrd="0" destOrd="0" presId="urn:microsoft.com/office/officeart/2005/8/layout/radial4"/>
    <dgm:cxn modelId="{6A7132F3-3105-4419-8A79-9BC2900FE707}" type="presOf" srcId="{EC87BBFF-0964-4983-9E61-FC37E2ABD786}" destId="{79872884-ABF6-4D2F-A1A3-7DA96800A470}" srcOrd="0" destOrd="0" presId="urn:microsoft.com/office/officeart/2005/8/layout/radial4"/>
    <dgm:cxn modelId="{F29A7AEE-436E-455F-9B22-B316C87E247A}" type="presOf" srcId="{13C75023-0563-4963-AF35-9C62B69B1B20}" destId="{61108912-04AA-414F-9C79-DD00A4DF52B1}" srcOrd="0" destOrd="0" presId="urn:microsoft.com/office/officeart/2005/8/layout/radial4"/>
    <dgm:cxn modelId="{0113D33E-9D3D-4313-B097-1BBF3021FB85}" type="presOf" srcId="{953CD412-0D6E-4F1F-B78D-57DB02272F3C}" destId="{3AB0A5D5-B5BA-4D96-977E-90C7B166D483}" srcOrd="0" destOrd="0" presId="urn:microsoft.com/office/officeart/2005/8/layout/radial4"/>
    <dgm:cxn modelId="{9BC71F81-3CF6-4B14-A954-A4BDE87E9A05}" type="presOf" srcId="{C30F737E-EE7E-47DA-91F0-3713C3A187D7}" destId="{35F51B15-8E67-4097-8E99-571BD78A492E}" srcOrd="0" destOrd="0" presId="urn:microsoft.com/office/officeart/2005/8/layout/radial4"/>
    <dgm:cxn modelId="{85FEA582-E89B-4BA1-ADAE-EABE010954F2}" type="presOf" srcId="{F700BA5D-E4EE-4AD4-AD6F-C7A145A03782}" destId="{76005723-8B1D-4B11-93E7-6EA9DC18603A}" srcOrd="0" destOrd="0" presId="urn:microsoft.com/office/officeart/2005/8/layout/radial4"/>
    <dgm:cxn modelId="{CCF96271-ED27-4284-BD95-D3D2ED667CD1}" type="presOf" srcId="{E8099749-DD74-4DF7-A5A2-4BC54B5FFEDB}" destId="{7FF198A9-B2E2-47F1-A670-EFCC89CC2BC1}" srcOrd="0" destOrd="0" presId="urn:microsoft.com/office/officeart/2005/8/layout/radial4"/>
    <dgm:cxn modelId="{9FF978E4-C646-4110-8C90-47D5AB374E99}" srcId="{8B5A4D7F-44FA-4E63-88DD-CA50E1FA50DF}" destId="{976AB5DD-5882-4FFD-9BF7-D68A39852D31}" srcOrd="2" destOrd="0" parTransId="{EC87BBFF-0964-4983-9E61-FC37E2ABD786}" sibTransId="{24903D5B-9A84-41BD-A22F-D1DE5AC1DB9C}"/>
    <dgm:cxn modelId="{515F8245-C57B-429A-9BA0-88E52052DB6B}" type="presOf" srcId="{432595FA-6C17-498A-B896-8635DA5390C5}" destId="{580918BB-7CDB-4083-B665-D0C2AC6FB9F0}" srcOrd="0" destOrd="0" presId="urn:microsoft.com/office/officeart/2005/8/layout/radial4"/>
    <dgm:cxn modelId="{981D4B12-1823-4193-99BC-1CE1E946F5FB}" type="presOf" srcId="{E10CFBF5-A290-4CCB-965C-3E19AE9984CC}" destId="{45F4303E-7E01-4E8C-8D07-0D4411CC1AC4}" srcOrd="0" destOrd="0" presId="urn:microsoft.com/office/officeart/2005/8/layout/radial4"/>
    <dgm:cxn modelId="{7A40507B-DD87-470E-87EF-31BD759036B8}" srcId="{8B5A4D7F-44FA-4E63-88DD-CA50E1FA50DF}" destId="{13C75023-0563-4963-AF35-9C62B69B1B20}" srcOrd="6" destOrd="0" parTransId="{E8099749-DD74-4DF7-A5A2-4BC54B5FFEDB}" sibTransId="{67FF8749-ED80-4613-AB09-9F8FA5DBE581}"/>
    <dgm:cxn modelId="{DF60A8A3-DA7D-4D07-9E72-A07252F25F7B}" srcId="{8B5A4D7F-44FA-4E63-88DD-CA50E1FA50DF}" destId="{3A45EB24-90EA-4744-B650-54AFBE245D6B}" srcOrd="3" destOrd="0" parTransId="{7926CF15-88E4-401F-A1DE-25805A641EF1}" sibTransId="{BBDCD29E-9E15-45EB-BA17-933B9867D46E}"/>
    <dgm:cxn modelId="{532055A5-319F-4962-85CB-282166F34533}" type="presOf" srcId="{694C8FF6-E52C-48BD-A726-687E189D6BD1}" destId="{82BF1927-2102-47BD-BCB4-1092DAD69946}" srcOrd="0" destOrd="0" presId="urn:microsoft.com/office/officeart/2005/8/layout/radial4"/>
    <dgm:cxn modelId="{FE5BA85A-8A1E-448E-8393-7A7E41544B38}" type="presOf" srcId="{C2370D3B-BD95-4242-996F-44924F9B7FAF}" destId="{F56D55E4-C497-4F47-89F6-75A2BB8B5CF7}" srcOrd="0" destOrd="0" presId="urn:microsoft.com/office/officeart/2005/8/layout/radial4"/>
    <dgm:cxn modelId="{5516CA1E-2C9A-4751-BB27-5D39DAA4026E}" type="presOf" srcId="{9950AE64-1005-4313-9D86-9553B24FB64B}" destId="{074E41E6-21AA-4B85-9B8A-7F919A5A7E81}" srcOrd="0" destOrd="0" presId="urn:microsoft.com/office/officeart/2005/8/layout/radial4"/>
    <dgm:cxn modelId="{60CB3A63-B8D3-4867-8C09-81A013432ECD}" type="presOf" srcId="{35CB4F8C-6F36-40EC-A5C0-5172B45C6C5E}" destId="{3A82343A-40F6-416A-9760-6410AD558B2B}" srcOrd="0" destOrd="0" presId="urn:microsoft.com/office/officeart/2005/8/layout/radial4"/>
    <dgm:cxn modelId="{30844416-82C4-4845-A184-5DFF576A52E4}" srcId="{8B5A4D7F-44FA-4E63-88DD-CA50E1FA50DF}" destId="{E10CFBF5-A290-4CCB-965C-3E19AE9984CC}" srcOrd="0" destOrd="0" parTransId="{9950AE64-1005-4313-9D86-9553B24FB64B}" sibTransId="{699351DB-D188-4CB5-9566-865845C05A38}"/>
    <dgm:cxn modelId="{B36E75B5-39E4-4B22-A80A-F52CDE67B102}" srcId="{8B5A4D7F-44FA-4E63-88DD-CA50E1FA50DF}" destId="{694C8FF6-E52C-48BD-A726-687E189D6BD1}" srcOrd="5" destOrd="0" parTransId="{432595FA-6C17-498A-B896-8635DA5390C5}" sibTransId="{74F586FA-4CD3-4703-9FB9-38CECFA79A4F}"/>
    <dgm:cxn modelId="{AB8DBAAF-F5D3-441C-8379-1F7B6B92D6B4}" srcId="{8B5A4D7F-44FA-4E63-88DD-CA50E1FA50DF}" destId="{953CD412-0D6E-4F1F-B78D-57DB02272F3C}" srcOrd="4" destOrd="0" parTransId="{473E9C9C-C579-42EB-AE2D-E67425C84E03}" sibTransId="{F0512A38-A0ED-4693-98B7-7E3EA21DD169}"/>
    <dgm:cxn modelId="{ED930BF3-DCEA-4481-B9E8-F0B9E43F8220}" srcId="{8B5A4D7F-44FA-4E63-88DD-CA50E1FA50DF}" destId="{C30F737E-EE7E-47DA-91F0-3713C3A187D7}" srcOrd="1" destOrd="0" parTransId="{F700BA5D-E4EE-4AD4-AD6F-C7A145A03782}" sibTransId="{673C7E10-A3BF-4B15-A22E-D1DDA7F2700A}"/>
    <dgm:cxn modelId="{55A34978-5C07-4FEE-A62C-69C67C14DE98}" type="presOf" srcId="{3A45EB24-90EA-4744-B650-54AFBE245D6B}" destId="{79483803-F763-4ACF-9238-5785A6A941E2}" srcOrd="0" destOrd="0" presId="urn:microsoft.com/office/officeart/2005/8/layout/radial4"/>
    <dgm:cxn modelId="{7E129CA3-130C-4D4E-87EF-5DD65F82AFE2}" srcId="{35CB4F8C-6F36-40EC-A5C0-5172B45C6C5E}" destId="{8B5A4D7F-44FA-4E63-88DD-CA50E1FA50DF}" srcOrd="0" destOrd="0" parTransId="{1E91B2C5-327F-4E26-89A4-9C14E3AF85F8}" sibTransId="{D156AB84-C4CA-4BF4-8652-5E2A045B12EB}"/>
    <dgm:cxn modelId="{858173FC-E994-4366-A164-CDE6AE2968F0}" type="presOf" srcId="{7926CF15-88E4-401F-A1DE-25805A641EF1}" destId="{E9787F05-606C-4830-B463-D8D469E0FF4D}" srcOrd="0" destOrd="0" presId="urn:microsoft.com/office/officeart/2005/8/layout/radial4"/>
    <dgm:cxn modelId="{433A671D-63D2-4277-A4A0-CF55C9F57CFC}" type="presOf" srcId="{473E9C9C-C579-42EB-AE2D-E67425C84E03}" destId="{2F9A83FD-A2E8-4D64-82A2-50A429289E6E}" srcOrd="0" destOrd="0" presId="urn:microsoft.com/office/officeart/2005/8/layout/radial4"/>
    <dgm:cxn modelId="{261901CC-41F8-4EDF-AD32-06586AACD65F}" type="presOf" srcId="{36C3B139-EC55-4AC3-AF5E-2F7D11A9F7E3}" destId="{FEC94279-6F67-47C2-8AFC-0A4D254D5D72}" srcOrd="0" destOrd="0" presId="urn:microsoft.com/office/officeart/2005/8/layout/radial4"/>
    <dgm:cxn modelId="{B374EC14-B0F2-4595-89CF-602B73A49C9D}" type="presOf" srcId="{8B5A4D7F-44FA-4E63-88DD-CA50E1FA50DF}" destId="{434B646C-86EA-480C-AFE0-8B82517B749A}" srcOrd="0" destOrd="0" presId="urn:microsoft.com/office/officeart/2005/8/layout/radial4"/>
    <dgm:cxn modelId="{C5267A9C-3203-4663-BFBC-D7CD2CA0C168}" type="presParOf" srcId="{3A82343A-40F6-416A-9760-6410AD558B2B}" destId="{434B646C-86EA-480C-AFE0-8B82517B749A}" srcOrd="0" destOrd="0" presId="urn:microsoft.com/office/officeart/2005/8/layout/radial4"/>
    <dgm:cxn modelId="{69257FB9-3EA7-4961-9282-131BF64CF033}" type="presParOf" srcId="{3A82343A-40F6-416A-9760-6410AD558B2B}" destId="{074E41E6-21AA-4B85-9B8A-7F919A5A7E81}" srcOrd="1" destOrd="0" presId="urn:microsoft.com/office/officeart/2005/8/layout/radial4"/>
    <dgm:cxn modelId="{5EFD3E60-93BC-419B-9EB5-A2AF297D94FA}" type="presParOf" srcId="{3A82343A-40F6-416A-9760-6410AD558B2B}" destId="{45F4303E-7E01-4E8C-8D07-0D4411CC1AC4}" srcOrd="2" destOrd="0" presId="urn:microsoft.com/office/officeart/2005/8/layout/radial4"/>
    <dgm:cxn modelId="{54B809D4-83D5-4CCB-AB60-C5A67E821F42}" type="presParOf" srcId="{3A82343A-40F6-416A-9760-6410AD558B2B}" destId="{76005723-8B1D-4B11-93E7-6EA9DC18603A}" srcOrd="3" destOrd="0" presId="urn:microsoft.com/office/officeart/2005/8/layout/radial4"/>
    <dgm:cxn modelId="{3E33E4E2-4408-4DB7-8676-45F2D89FDD4B}" type="presParOf" srcId="{3A82343A-40F6-416A-9760-6410AD558B2B}" destId="{35F51B15-8E67-4097-8E99-571BD78A492E}" srcOrd="4" destOrd="0" presId="urn:microsoft.com/office/officeart/2005/8/layout/radial4"/>
    <dgm:cxn modelId="{FEC2CBF3-CD4C-458B-A1B1-7434E6128359}" type="presParOf" srcId="{3A82343A-40F6-416A-9760-6410AD558B2B}" destId="{79872884-ABF6-4D2F-A1A3-7DA96800A470}" srcOrd="5" destOrd="0" presId="urn:microsoft.com/office/officeart/2005/8/layout/radial4"/>
    <dgm:cxn modelId="{E60968E5-25AB-489D-99FF-BEB4F8ACA867}" type="presParOf" srcId="{3A82343A-40F6-416A-9760-6410AD558B2B}" destId="{3F6318A2-65E6-4469-9C0F-2C7BF6F159CB}" srcOrd="6" destOrd="0" presId="urn:microsoft.com/office/officeart/2005/8/layout/radial4"/>
    <dgm:cxn modelId="{F8B38728-2658-4DE0-8C6C-F4CF3026CC2A}" type="presParOf" srcId="{3A82343A-40F6-416A-9760-6410AD558B2B}" destId="{E9787F05-606C-4830-B463-D8D469E0FF4D}" srcOrd="7" destOrd="0" presId="urn:microsoft.com/office/officeart/2005/8/layout/radial4"/>
    <dgm:cxn modelId="{19724CD6-D0CC-4F5C-9995-79A305E2DD66}" type="presParOf" srcId="{3A82343A-40F6-416A-9760-6410AD558B2B}" destId="{79483803-F763-4ACF-9238-5785A6A941E2}" srcOrd="8" destOrd="0" presId="urn:microsoft.com/office/officeart/2005/8/layout/radial4"/>
    <dgm:cxn modelId="{E07F31BB-E6ED-47AD-B413-9BAA16511601}" type="presParOf" srcId="{3A82343A-40F6-416A-9760-6410AD558B2B}" destId="{2F9A83FD-A2E8-4D64-82A2-50A429289E6E}" srcOrd="9" destOrd="0" presId="urn:microsoft.com/office/officeart/2005/8/layout/radial4"/>
    <dgm:cxn modelId="{3732F047-A1AC-4FC0-B733-F4852D422110}" type="presParOf" srcId="{3A82343A-40F6-416A-9760-6410AD558B2B}" destId="{3AB0A5D5-B5BA-4D96-977E-90C7B166D483}" srcOrd="10" destOrd="0" presId="urn:microsoft.com/office/officeart/2005/8/layout/radial4"/>
    <dgm:cxn modelId="{8EEFC1CD-20DC-4E0B-9AEF-2A889E30447D}" type="presParOf" srcId="{3A82343A-40F6-416A-9760-6410AD558B2B}" destId="{580918BB-7CDB-4083-B665-D0C2AC6FB9F0}" srcOrd="11" destOrd="0" presId="urn:microsoft.com/office/officeart/2005/8/layout/radial4"/>
    <dgm:cxn modelId="{7C049872-4816-4CEA-BE24-A008ED5D5322}" type="presParOf" srcId="{3A82343A-40F6-416A-9760-6410AD558B2B}" destId="{82BF1927-2102-47BD-BCB4-1092DAD69946}" srcOrd="12" destOrd="0" presId="urn:microsoft.com/office/officeart/2005/8/layout/radial4"/>
    <dgm:cxn modelId="{CF847700-E118-45EF-B1B6-AC5599B7FB47}" type="presParOf" srcId="{3A82343A-40F6-416A-9760-6410AD558B2B}" destId="{7FF198A9-B2E2-47F1-A670-EFCC89CC2BC1}" srcOrd="13" destOrd="0" presId="urn:microsoft.com/office/officeart/2005/8/layout/radial4"/>
    <dgm:cxn modelId="{A7BCE161-8145-4A02-ACAE-8D0BD957F836}" type="presParOf" srcId="{3A82343A-40F6-416A-9760-6410AD558B2B}" destId="{61108912-04AA-414F-9C79-DD00A4DF52B1}" srcOrd="14" destOrd="0" presId="urn:microsoft.com/office/officeart/2005/8/layout/radial4"/>
    <dgm:cxn modelId="{32490487-25F2-47EE-9CC9-71B46D7D56A4}" type="presParOf" srcId="{3A82343A-40F6-416A-9760-6410AD558B2B}" destId="{FEC94279-6F67-47C2-8AFC-0A4D254D5D72}" srcOrd="15" destOrd="0" presId="urn:microsoft.com/office/officeart/2005/8/layout/radial4"/>
    <dgm:cxn modelId="{71E47F6C-D332-4E53-8356-B10F975F619C}" type="presParOf" srcId="{3A82343A-40F6-416A-9760-6410AD558B2B}" destId="{F56D55E4-C497-4F47-89F6-75A2BB8B5CF7}"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568BC-ED6C-4F11-8DB0-39F8E4A74DF9}" type="doc">
      <dgm:prSet loTypeId="urn:microsoft.com/office/officeart/2005/8/layout/radial4" loCatId="relationship" qsTypeId="urn:microsoft.com/office/officeart/2005/8/quickstyle/simple1" qsCatId="simple" csTypeId="urn:microsoft.com/office/officeart/2005/8/colors/colorful1#2" csCatId="colorful" phldr="1"/>
      <dgm:spPr/>
      <dgm:t>
        <a:bodyPr/>
        <a:lstStyle/>
        <a:p>
          <a:endParaRPr lang="en-IN"/>
        </a:p>
      </dgm:t>
    </dgm:pt>
    <dgm:pt modelId="{360DAD83-3590-4356-ABCA-40E08633BB89}">
      <dgm:prSet phldrT="[Text]"/>
      <dgm:spPr/>
      <dgm:t>
        <a:bodyPr/>
        <a:lstStyle/>
        <a:p>
          <a:r>
            <a:rPr lang="en-IN" dirty="0"/>
            <a:t>Extended</a:t>
          </a:r>
        </a:p>
        <a:p>
          <a:r>
            <a:rPr lang="en-IN" dirty="0"/>
            <a:t>Digital Marketing Mix </a:t>
          </a:r>
        </a:p>
      </dgm:t>
    </dgm:pt>
    <dgm:pt modelId="{00F2794B-CF4D-443B-BDFF-76EB8AC06B50}" type="parTrans" cxnId="{8E507030-7559-408F-9797-B24860D50302}">
      <dgm:prSet/>
      <dgm:spPr/>
      <dgm:t>
        <a:bodyPr/>
        <a:lstStyle/>
        <a:p>
          <a:endParaRPr lang="en-IN"/>
        </a:p>
      </dgm:t>
    </dgm:pt>
    <dgm:pt modelId="{52FB9E47-41C8-433A-9396-2BAA3A659DA4}" type="sibTrans" cxnId="{8E507030-7559-408F-9797-B24860D50302}">
      <dgm:prSet/>
      <dgm:spPr/>
      <dgm:t>
        <a:bodyPr/>
        <a:lstStyle/>
        <a:p>
          <a:endParaRPr lang="en-IN"/>
        </a:p>
      </dgm:t>
    </dgm:pt>
    <dgm:pt modelId="{998F0BA0-0018-4BDD-A067-906929E84631}">
      <dgm:prSet phldrT="[Text]"/>
      <dgm:spPr/>
      <dgm:t>
        <a:bodyPr/>
        <a:lstStyle/>
        <a:p>
          <a:r>
            <a:rPr lang="en-IN" dirty="0"/>
            <a:t>People</a:t>
          </a:r>
        </a:p>
      </dgm:t>
    </dgm:pt>
    <dgm:pt modelId="{B125C20C-BD70-422A-BE7B-A34211D296EE}" type="parTrans" cxnId="{6BEFAF66-C290-48F6-8CC3-B01979CEF417}">
      <dgm:prSet/>
      <dgm:spPr/>
      <dgm:t>
        <a:bodyPr/>
        <a:lstStyle/>
        <a:p>
          <a:endParaRPr lang="en-IN"/>
        </a:p>
      </dgm:t>
    </dgm:pt>
    <dgm:pt modelId="{01B873B8-1732-4C06-9205-2B2E38CDA49F}" type="sibTrans" cxnId="{6BEFAF66-C290-48F6-8CC3-B01979CEF417}">
      <dgm:prSet/>
      <dgm:spPr/>
      <dgm:t>
        <a:bodyPr/>
        <a:lstStyle/>
        <a:p>
          <a:endParaRPr lang="en-IN"/>
        </a:p>
      </dgm:t>
    </dgm:pt>
    <dgm:pt modelId="{FE5BA9A0-538D-46A2-A812-1F081151C6C9}">
      <dgm:prSet phldrT="[Text]"/>
      <dgm:spPr/>
      <dgm:t>
        <a:bodyPr/>
        <a:lstStyle/>
        <a:p>
          <a:r>
            <a:rPr lang="en-IN" dirty="0"/>
            <a:t>Processes</a:t>
          </a:r>
        </a:p>
      </dgm:t>
    </dgm:pt>
    <dgm:pt modelId="{B28BD2DD-0DC2-4CEC-B6D0-E3D733A64ADF}" type="parTrans" cxnId="{A255495B-12B8-4738-813D-D711799131C8}">
      <dgm:prSet/>
      <dgm:spPr/>
      <dgm:t>
        <a:bodyPr/>
        <a:lstStyle/>
        <a:p>
          <a:endParaRPr lang="en-IN"/>
        </a:p>
      </dgm:t>
    </dgm:pt>
    <dgm:pt modelId="{91EE18C2-54BD-4B46-BCB0-14F1DD61DAC1}" type="sibTrans" cxnId="{A255495B-12B8-4738-813D-D711799131C8}">
      <dgm:prSet/>
      <dgm:spPr/>
      <dgm:t>
        <a:bodyPr/>
        <a:lstStyle/>
        <a:p>
          <a:endParaRPr lang="en-IN"/>
        </a:p>
      </dgm:t>
    </dgm:pt>
    <dgm:pt modelId="{1AF93A57-4303-4162-AB09-114635936CD3}">
      <dgm:prSet/>
      <dgm:spPr/>
      <dgm:t>
        <a:bodyPr/>
        <a:lstStyle/>
        <a:p>
          <a:r>
            <a:rPr lang="en-IN" dirty="0"/>
            <a:t>Programs</a:t>
          </a:r>
        </a:p>
      </dgm:t>
    </dgm:pt>
    <dgm:pt modelId="{809B19FC-981F-447E-90CA-D1D7137CB851}" type="parTrans" cxnId="{075AEAE0-EA7C-4F21-AEC2-16CB8C1D654B}">
      <dgm:prSet/>
      <dgm:spPr/>
      <dgm:t>
        <a:bodyPr/>
        <a:lstStyle/>
        <a:p>
          <a:endParaRPr lang="en-IN"/>
        </a:p>
      </dgm:t>
    </dgm:pt>
    <dgm:pt modelId="{D920ED1B-CF78-49D5-9FAB-8D946DFAB29C}" type="sibTrans" cxnId="{075AEAE0-EA7C-4F21-AEC2-16CB8C1D654B}">
      <dgm:prSet/>
      <dgm:spPr/>
      <dgm:t>
        <a:bodyPr/>
        <a:lstStyle/>
        <a:p>
          <a:endParaRPr lang="en-IN"/>
        </a:p>
      </dgm:t>
    </dgm:pt>
    <dgm:pt modelId="{8D60DE76-697E-405A-B307-9B2A29DED529}">
      <dgm:prSet phldrT="[Text]"/>
      <dgm:spPr/>
      <dgm:t>
        <a:bodyPr/>
        <a:lstStyle/>
        <a:p>
          <a:r>
            <a:rPr lang="en-IN" dirty="0"/>
            <a:t>Performance</a:t>
          </a:r>
        </a:p>
      </dgm:t>
    </dgm:pt>
    <dgm:pt modelId="{B6818525-D07D-4FB9-98D1-7172449630FD}" type="sibTrans" cxnId="{EE12DBE9-E476-4E62-9A45-B8A616C3F630}">
      <dgm:prSet/>
      <dgm:spPr/>
      <dgm:t>
        <a:bodyPr/>
        <a:lstStyle/>
        <a:p>
          <a:endParaRPr lang="en-IN"/>
        </a:p>
      </dgm:t>
    </dgm:pt>
    <dgm:pt modelId="{89B87E9F-5ACE-49DC-A885-BA0F6A1430E4}" type="parTrans" cxnId="{EE12DBE9-E476-4E62-9A45-B8A616C3F630}">
      <dgm:prSet/>
      <dgm:spPr/>
      <dgm:t>
        <a:bodyPr/>
        <a:lstStyle/>
        <a:p>
          <a:endParaRPr lang="en-IN"/>
        </a:p>
      </dgm:t>
    </dgm:pt>
    <dgm:pt modelId="{9A20F363-F559-430F-85CC-224EDC04A0F4}" type="pres">
      <dgm:prSet presAssocID="{78B568BC-ED6C-4F11-8DB0-39F8E4A74DF9}" presName="cycle" presStyleCnt="0">
        <dgm:presLayoutVars>
          <dgm:chMax val="1"/>
          <dgm:dir/>
          <dgm:animLvl val="ctr"/>
          <dgm:resizeHandles val="exact"/>
        </dgm:presLayoutVars>
      </dgm:prSet>
      <dgm:spPr/>
      <dgm:t>
        <a:bodyPr/>
        <a:lstStyle/>
        <a:p>
          <a:endParaRPr lang="en-US"/>
        </a:p>
      </dgm:t>
    </dgm:pt>
    <dgm:pt modelId="{117065BA-44A8-41B6-8D7E-1DEE86792EB4}" type="pres">
      <dgm:prSet presAssocID="{360DAD83-3590-4356-ABCA-40E08633BB89}" presName="centerShape" presStyleLbl="node0" presStyleIdx="0" presStyleCnt="1"/>
      <dgm:spPr/>
      <dgm:t>
        <a:bodyPr/>
        <a:lstStyle/>
        <a:p>
          <a:endParaRPr lang="en-US"/>
        </a:p>
      </dgm:t>
    </dgm:pt>
    <dgm:pt modelId="{91006CD8-83F9-487F-8EF9-DC058C50E394}" type="pres">
      <dgm:prSet presAssocID="{B125C20C-BD70-422A-BE7B-A34211D296EE}" presName="parTrans" presStyleLbl="bgSibTrans2D1" presStyleIdx="0" presStyleCnt="4"/>
      <dgm:spPr/>
      <dgm:t>
        <a:bodyPr/>
        <a:lstStyle/>
        <a:p>
          <a:endParaRPr lang="en-US"/>
        </a:p>
      </dgm:t>
    </dgm:pt>
    <dgm:pt modelId="{15B40A44-179D-4F48-806B-45ACCEA44C1D}" type="pres">
      <dgm:prSet presAssocID="{998F0BA0-0018-4BDD-A067-906929E84631}" presName="node" presStyleLbl="node1" presStyleIdx="0" presStyleCnt="4">
        <dgm:presLayoutVars>
          <dgm:bulletEnabled val="1"/>
        </dgm:presLayoutVars>
      </dgm:prSet>
      <dgm:spPr/>
      <dgm:t>
        <a:bodyPr/>
        <a:lstStyle/>
        <a:p>
          <a:endParaRPr lang="en-US"/>
        </a:p>
      </dgm:t>
    </dgm:pt>
    <dgm:pt modelId="{508EFDE0-3085-4AF5-9ADB-B0CD58BDB355}" type="pres">
      <dgm:prSet presAssocID="{B28BD2DD-0DC2-4CEC-B6D0-E3D733A64ADF}" presName="parTrans" presStyleLbl="bgSibTrans2D1" presStyleIdx="1" presStyleCnt="4"/>
      <dgm:spPr/>
      <dgm:t>
        <a:bodyPr/>
        <a:lstStyle/>
        <a:p>
          <a:endParaRPr lang="en-US"/>
        </a:p>
      </dgm:t>
    </dgm:pt>
    <dgm:pt modelId="{05E3F7EC-FF7E-4D2A-B767-D00CC932FAE3}" type="pres">
      <dgm:prSet presAssocID="{FE5BA9A0-538D-46A2-A812-1F081151C6C9}" presName="node" presStyleLbl="node1" presStyleIdx="1" presStyleCnt="4">
        <dgm:presLayoutVars>
          <dgm:bulletEnabled val="1"/>
        </dgm:presLayoutVars>
      </dgm:prSet>
      <dgm:spPr/>
      <dgm:t>
        <a:bodyPr/>
        <a:lstStyle/>
        <a:p>
          <a:endParaRPr lang="en-US"/>
        </a:p>
      </dgm:t>
    </dgm:pt>
    <dgm:pt modelId="{D86D4071-DF68-43F9-9815-900C473CA828}" type="pres">
      <dgm:prSet presAssocID="{809B19FC-981F-447E-90CA-D1D7137CB851}" presName="parTrans" presStyleLbl="bgSibTrans2D1" presStyleIdx="2" presStyleCnt="4"/>
      <dgm:spPr/>
      <dgm:t>
        <a:bodyPr/>
        <a:lstStyle/>
        <a:p>
          <a:endParaRPr lang="en-US"/>
        </a:p>
      </dgm:t>
    </dgm:pt>
    <dgm:pt modelId="{2DBE85C5-A769-480D-850D-E62F0614C9ED}" type="pres">
      <dgm:prSet presAssocID="{1AF93A57-4303-4162-AB09-114635936CD3}" presName="node" presStyleLbl="node1" presStyleIdx="2" presStyleCnt="4">
        <dgm:presLayoutVars>
          <dgm:bulletEnabled val="1"/>
        </dgm:presLayoutVars>
      </dgm:prSet>
      <dgm:spPr/>
      <dgm:t>
        <a:bodyPr/>
        <a:lstStyle/>
        <a:p>
          <a:endParaRPr lang="en-US"/>
        </a:p>
      </dgm:t>
    </dgm:pt>
    <dgm:pt modelId="{76117124-9C11-48C9-A6F4-15AB4BB68335}" type="pres">
      <dgm:prSet presAssocID="{89B87E9F-5ACE-49DC-A885-BA0F6A1430E4}" presName="parTrans" presStyleLbl="bgSibTrans2D1" presStyleIdx="3" presStyleCnt="4"/>
      <dgm:spPr/>
      <dgm:t>
        <a:bodyPr/>
        <a:lstStyle/>
        <a:p>
          <a:endParaRPr lang="en-US"/>
        </a:p>
      </dgm:t>
    </dgm:pt>
    <dgm:pt modelId="{8CF4C650-448C-4A24-8750-0D3D2E1F21D4}" type="pres">
      <dgm:prSet presAssocID="{8D60DE76-697E-405A-B307-9B2A29DED529}" presName="node" presStyleLbl="node1" presStyleIdx="3" presStyleCnt="4">
        <dgm:presLayoutVars>
          <dgm:bulletEnabled val="1"/>
        </dgm:presLayoutVars>
      </dgm:prSet>
      <dgm:spPr/>
      <dgm:t>
        <a:bodyPr/>
        <a:lstStyle/>
        <a:p>
          <a:endParaRPr lang="en-US"/>
        </a:p>
      </dgm:t>
    </dgm:pt>
  </dgm:ptLst>
  <dgm:cxnLst>
    <dgm:cxn modelId="{EEDA43DE-C630-4BAA-B620-C0C669EA5696}" type="presOf" srcId="{1AF93A57-4303-4162-AB09-114635936CD3}" destId="{2DBE85C5-A769-480D-850D-E62F0614C9ED}" srcOrd="0" destOrd="0" presId="urn:microsoft.com/office/officeart/2005/8/layout/radial4"/>
    <dgm:cxn modelId="{7BB34574-92D9-460D-B3A5-ADD889C358DD}" type="presOf" srcId="{B125C20C-BD70-422A-BE7B-A34211D296EE}" destId="{91006CD8-83F9-487F-8EF9-DC058C50E394}" srcOrd="0" destOrd="0" presId="urn:microsoft.com/office/officeart/2005/8/layout/radial4"/>
    <dgm:cxn modelId="{510BAF41-61A0-47F7-8584-4C265F56B0C8}" type="presOf" srcId="{998F0BA0-0018-4BDD-A067-906929E84631}" destId="{15B40A44-179D-4F48-806B-45ACCEA44C1D}" srcOrd="0" destOrd="0" presId="urn:microsoft.com/office/officeart/2005/8/layout/radial4"/>
    <dgm:cxn modelId="{075AEAE0-EA7C-4F21-AEC2-16CB8C1D654B}" srcId="{360DAD83-3590-4356-ABCA-40E08633BB89}" destId="{1AF93A57-4303-4162-AB09-114635936CD3}" srcOrd="2" destOrd="0" parTransId="{809B19FC-981F-447E-90CA-D1D7137CB851}" sibTransId="{D920ED1B-CF78-49D5-9FAB-8D946DFAB29C}"/>
    <dgm:cxn modelId="{EC25B6E7-3CFB-4572-ACF1-8AFA405113A8}" type="presOf" srcId="{360DAD83-3590-4356-ABCA-40E08633BB89}" destId="{117065BA-44A8-41B6-8D7E-1DEE86792EB4}" srcOrd="0" destOrd="0" presId="urn:microsoft.com/office/officeart/2005/8/layout/radial4"/>
    <dgm:cxn modelId="{A255495B-12B8-4738-813D-D711799131C8}" srcId="{360DAD83-3590-4356-ABCA-40E08633BB89}" destId="{FE5BA9A0-538D-46A2-A812-1F081151C6C9}" srcOrd="1" destOrd="0" parTransId="{B28BD2DD-0DC2-4CEC-B6D0-E3D733A64ADF}" sibTransId="{91EE18C2-54BD-4B46-BCB0-14F1DD61DAC1}"/>
    <dgm:cxn modelId="{6BEFAF66-C290-48F6-8CC3-B01979CEF417}" srcId="{360DAD83-3590-4356-ABCA-40E08633BB89}" destId="{998F0BA0-0018-4BDD-A067-906929E84631}" srcOrd="0" destOrd="0" parTransId="{B125C20C-BD70-422A-BE7B-A34211D296EE}" sibTransId="{01B873B8-1732-4C06-9205-2B2E38CDA49F}"/>
    <dgm:cxn modelId="{B979FB3E-E8B3-4184-A2EA-2FA3F070307E}" type="presOf" srcId="{FE5BA9A0-538D-46A2-A812-1F081151C6C9}" destId="{05E3F7EC-FF7E-4D2A-B767-D00CC932FAE3}" srcOrd="0" destOrd="0" presId="urn:microsoft.com/office/officeart/2005/8/layout/radial4"/>
    <dgm:cxn modelId="{1F8C309B-CE30-496F-B22F-A696277A74B6}" type="presOf" srcId="{B28BD2DD-0DC2-4CEC-B6D0-E3D733A64ADF}" destId="{508EFDE0-3085-4AF5-9ADB-B0CD58BDB355}" srcOrd="0" destOrd="0" presId="urn:microsoft.com/office/officeart/2005/8/layout/radial4"/>
    <dgm:cxn modelId="{EE12DBE9-E476-4E62-9A45-B8A616C3F630}" srcId="{360DAD83-3590-4356-ABCA-40E08633BB89}" destId="{8D60DE76-697E-405A-B307-9B2A29DED529}" srcOrd="3" destOrd="0" parTransId="{89B87E9F-5ACE-49DC-A885-BA0F6A1430E4}" sibTransId="{B6818525-D07D-4FB9-98D1-7172449630FD}"/>
    <dgm:cxn modelId="{4EC1D4AE-F6F4-4913-AD01-9ED6F0EAB508}" type="presOf" srcId="{8D60DE76-697E-405A-B307-9B2A29DED529}" destId="{8CF4C650-448C-4A24-8750-0D3D2E1F21D4}" srcOrd="0" destOrd="0" presId="urn:microsoft.com/office/officeart/2005/8/layout/radial4"/>
    <dgm:cxn modelId="{A763849C-BF9D-4850-A12E-CD883F028B33}" type="presOf" srcId="{78B568BC-ED6C-4F11-8DB0-39F8E4A74DF9}" destId="{9A20F363-F559-430F-85CC-224EDC04A0F4}" srcOrd="0" destOrd="0" presId="urn:microsoft.com/office/officeart/2005/8/layout/radial4"/>
    <dgm:cxn modelId="{DA853511-E8B4-49EF-A0E0-B84A1955EF00}" type="presOf" srcId="{809B19FC-981F-447E-90CA-D1D7137CB851}" destId="{D86D4071-DF68-43F9-9815-900C473CA828}" srcOrd="0" destOrd="0" presId="urn:microsoft.com/office/officeart/2005/8/layout/radial4"/>
    <dgm:cxn modelId="{99F789F4-7ACB-4FF1-BA5F-BA7557D69F41}" type="presOf" srcId="{89B87E9F-5ACE-49DC-A885-BA0F6A1430E4}" destId="{76117124-9C11-48C9-A6F4-15AB4BB68335}" srcOrd="0" destOrd="0" presId="urn:microsoft.com/office/officeart/2005/8/layout/radial4"/>
    <dgm:cxn modelId="{8E507030-7559-408F-9797-B24860D50302}" srcId="{78B568BC-ED6C-4F11-8DB0-39F8E4A74DF9}" destId="{360DAD83-3590-4356-ABCA-40E08633BB89}" srcOrd="0" destOrd="0" parTransId="{00F2794B-CF4D-443B-BDFF-76EB8AC06B50}" sibTransId="{52FB9E47-41C8-433A-9396-2BAA3A659DA4}"/>
    <dgm:cxn modelId="{B40EA6AD-EFA1-4EF8-9716-095D96A982B4}" type="presParOf" srcId="{9A20F363-F559-430F-85CC-224EDC04A0F4}" destId="{117065BA-44A8-41B6-8D7E-1DEE86792EB4}" srcOrd="0" destOrd="0" presId="urn:microsoft.com/office/officeart/2005/8/layout/radial4"/>
    <dgm:cxn modelId="{FA73A5CD-08B6-409F-BDE9-26F992844FB7}" type="presParOf" srcId="{9A20F363-F559-430F-85CC-224EDC04A0F4}" destId="{91006CD8-83F9-487F-8EF9-DC058C50E394}" srcOrd="1" destOrd="0" presId="urn:microsoft.com/office/officeart/2005/8/layout/radial4"/>
    <dgm:cxn modelId="{1690A862-C3AA-4261-B0F3-2D4E36BE76C2}" type="presParOf" srcId="{9A20F363-F559-430F-85CC-224EDC04A0F4}" destId="{15B40A44-179D-4F48-806B-45ACCEA44C1D}" srcOrd="2" destOrd="0" presId="urn:microsoft.com/office/officeart/2005/8/layout/radial4"/>
    <dgm:cxn modelId="{01F74061-FE66-4FC9-BA6B-328165B196DC}" type="presParOf" srcId="{9A20F363-F559-430F-85CC-224EDC04A0F4}" destId="{508EFDE0-3085-4AF5-9ADB-B0CD58BDB355}" srcOrd="3" destOrd="0" presId="urn:microsoft.com/office/officeart/2005/8/layout/radial4"/>
    <dgm:cxn modelId="{434AE80E-A8B7-4BCC-A8CC-D7E064ECE8F0}" type="presParOf" srcId="{9A20F363-F559-430F-85CC-224EDC04A0F4}" destId="{05E3F7EC-FF7E-4D2A-B767-D00CC932FAE3}" srcOrd="4" destOrd="0" presId="urn:microsoft.com/office/officeart/2005/8/layout/radial4"/>
    <dgm:cxn modelId="{E155517F-E4D8-4A55-8C98-FF8B7BBF7218}" type="presParOf" srcId="{9A20F363-F559-430F-85CC-224EDC04A0F4}" destId="{D86D4071-DF68-43F9-9815-900C473CA828}" srcOrd="5" destOrd="0" presId="urn:microsoft.com/office/officeart/2005/8/layout/radial4"/>
    <dgm:cxn modelId="{ABFEC66A-C8C5-433F-A461-382438035D68}" type="presParOf" srcId="{9A20F363-F559-430F-85CC-224EDC04A0F4}" destId="{2DBE85C5-A769-480D-850D-E62F0614C9ED}" srcOrd="6" destOrd="0" presId="urn:microsoft.com/office/officeart/2005/8/layout/radial4"/>
    <dgm:cxn modelId="{364950A4-AED4-4E4F-A071-5B6244D47457}" type="presParOf" srcId="{9A20F363-F559-430F-85CC-224EDC04A0F4}" destId="{76117124-9C11-48C9-A6F4-15AB4BB68335}" srcOrd="7" destOrd="0" presId="urn:microsoft.com/office/officeart/2005/8/layout/radial4"/>
    <dgm:cxn modelId="{A7B4A537-85A5-47B0-ADBA-2AB560598D35}" type="presParOf" srcId="{9A20F363-F559-430F-85CC-224EDC04A0F4}" destId="{8CF4C650-448C-4A24-8750-0D3D2E1F21D4}"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B646C-86EA-480C-AFE0-8B82517B749A}">
      <dsp:nvSpPr>
        <dsp:cNvPr id="0" name=""/>
        <dsp:cNvSpPr/>
      </dsp:nvSpPr>
      <dsp:spPr>
        <a:xfrm>
          <a:off x="4043319" y="2984476"/>
          <a:ext cx="1823979" cy="182397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IN" sz="2200" kern="1200" dirty="0">
              <a:latin typeface="Arial" panose="020B0604020202020204" pitchFamily="34" charset="0"/>
              <a:cs typeface="Arial" panose="020B0604020202020204" pitchFamily="34" charset="0"/>
            </a:rPr>
            <a:t>Digital Marketing Mix </a:t>
          </a:r>
        </a:p>
      </dsp:txBody>
      <dsp:txXfrm>
        <a:off x="4310435" y="3251592"/>
        <a:ext cx="1289747" cy="1289747"/>
      </dsp:txXfrm>
    </dsp:sp>
    <dsp:sp modelId="{074E41E6-21AA-4B85-9B8A-7F919A5A7E81}">
      <dsp:nvSpPr>
        <dsp:cNvPr id="0" name=""/>
        <dsp:cNvSpPr/>
      </dsp:nvSpPr>
      <dsp:spPr>
        <a:xfrm rot="10800000">
          <a:off x="1483697" y="3636549"/>
          <a:ext cx="2418842" cy="51983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F4303E-7E01-4E8C-8D07-0D4411CC1AC4}">
      <dsp:nvSpPr>
        <dsp:cNvPr id="0" name=""/>
        <dsp:cNvSpPr/>
      </dsp:nvSpPr>
      <dsp:spPr>
        <a:xfrm>
          <a:off x="845304" y="3385751"/>
          <a:ext cx="1276785" cy="102142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IN" sz="1500" kern="1200" dirty="0">
              <a:latin typeface="Arial" panose="020B0604020202020204" pitchFamily="34" charset="0"/>
              <a:cs typeface="Arial" panose="020B0604020202020204" pitchFamily="34" charset="0"/>
            </a:rPr>
            <a:t>Product </a:t>
          </a:r>
        </a:p>
      </dsp:txBody>
      <dsp:txXfrm>
        <a:off x="875221" y="3415668"/>
        <a:ext cx="1216951" cy="961594"/>
      </dsp:txXfrm>
    </dsp:sp>
    <dsp:sp modelId="{76005723-8B1D-4B11-93E7-6EA9DC18603A}">
      <dsp:nvSpPr>
        <dsp:cNvPr id="0" name=""/>
        <dsp:cNvSpPr/>
      </dsp:nvSpPr>
      <dsp:spPr>
        <a:xfrm rot="12342857">
          <a:off x="1707724" y="2655021"/>
          <a:ext cx="2418842" cy="51983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F51B15-8E67-4097-8E99-571BD78A492E}">
      <dsp:nvSpPr>
        <dsp:cNvPr id="0" name=""/>
        <dsp:cNvSpPr/>
      </dsp:nvSpPr>
      <dsp:spPr>
        <a:xfrm>
          <a:off x="1189102" y="1879476"/>
          <a:ext cx="1276785" cy="102142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IN" sz="1500" kern="1200" dirty="0">
              <a:latin typeface="Arial" panose="020B0604020202020204" pitchFamily="34" charset="0"/>
              <a:cs typeface="Arial" panose="020B0604020202020204" pitchFamily="34" charset="0"/>
            </a:rPr>
            <a:t>Price</a:t>
          </a:r>
        </a:p>
      </dsp:txBody>
      <dsp:txXfrm>
        <a:off x="1219019" y="1909393"/>
        <a:ext cx="1216951" cy="961594"/>
      </dsp:txXfrm>
    </dsp:sp>
    <dsp:sp modelId="{79872884-ABF6-4D2F-A1A3-7DA96800A470}">
      <dsp:nvSpPr>
        <dsp:cNvPr id="0" name=""/>
        <dsp:cNvSpPr/>
      </dsp:nvSpPr>
      <dsp:spPr>
        <a:xfrm rot="13885714">
          <a:off x="2335435" y="1867897"/>
          <a:ext cx="2418842" cy="51983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6318A2-65E6-4469-9C0F-2C7BF6F159CB}">
      <dsp:nvSpPr>
        <dsp:cNvPr id="0" name=""/>
        <dsp:cNvSpPr/>
      </dsp:nvSpPr>
      <dsp:spPr>
        <a:xfrm>
          <a:off x="2152401" y="671536"/>
          <a:ext cx="1276785" cy="102142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IN" sz="1500" kern="1200" dirty="0">
              <a:latin typeface="Arial" panose="020B0604020202020204" pitchFamily="34" charset="0"/>
              <a:cs typeface="Arial" panose="020B0604020202020204" pitchFamily="34" charset="0"/>
            </a:rPr>
            <a:t>Place</a:t>
          </a:r>
        </a:p>
      </dsp:txBody>
      <dsp:txXfrm>
        <a:off x="2182318" y="701453"/>
        <a:ext cx="1216951" cy="961594"/>
      </dsp:txXfrm>
    </dsp:sp>
    <dsp:sp modelId="{E9787F05-606C-4830-B463-D8D469E0FF4D}">
      <dsp:nvSpPr>
        <dsp:cNvPr id="0" name=""/>
        <dsp:cNvSpPr/>
      </dsp:nvSpPr>
      <dsp:spPr>
        <a:xfrm rot="15428571">
          <a:off x="3242503" y="1431076"/>
          <a:ext cx="2418842" cy="51983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483803-F763-4ACF-9238-5785A6A941E2}">
      <dsp:nvSpPr>
        <dsp:cNvPr id="0" name=""/>
        <dsp:cNvSpPr/>
      </dsp:nvSpPr>
      <dsp:spPr>
        <a:xfrm>
          <a:off x="3544409" y="1181"/>
          <a:ext cx="1276785" cy="1021428"/>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IN" sz="1500" kern="1200" dirty="0">
              <a:latin typeface="Arial" panose="020B0604020202020204" pitchFamily="34" charset="0"/>
              <a:cs typeface="Arial" panose="020B0604020202020204" pitchFamily="34" charset="0"/>
            </a:rPr>
            <a:t>Promotion</a:t>
          </a:r>
        </a:p>
      </dsp:txBody>
      <dsp:txXfrm>
        <a:off x="3574326" y="31098"/>
        <a:ext cx="1216951" cy="961594"/>
      </dsp:txXfrm>
    </dsp:sp>
    <dsp:sp modelId="{2F9A83FD-A2E8-4D64-82A2-50A429289E6E}">
      <dsp:nvSpPr>
        <dsp:cNvPr id="0" name=""/>
        <dsp:cNvSpPr/>
      </dsp:nvSpPr>
      <dsp:spPr>
        <a:xfrm rot="16971429">
          <a:off x="4249272" y="1431076"/>
          <a:ext cx="2418842" cy="519834"/>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B0A5D5-B5BA-4D96-977E-90C7B166D483}">
      <dsp:nvSpPr>
        <dsp:cNvPr id="0" name=""/>
        <dsp:cNvSpPr/>
      </dsp:nvSpPr>
      <dsp:spPr>
        <a:xfrm>
          <a:off x="5089422" y="1181"/>
          <a:ext cx="1276785" cy="1021428"/>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IN" sz="1500" kern="1200" dirty="0">
              <a:latin typeface="Arial" panose="020B0604020202020204" pitchFamily="34" charset="0"/>
              <a:cs typeface="Arial" panose="020B0604020202020204" pitchFamily="34" charset="0"/>
            </a:rPr>
            <a:t>People</a:t>
          </a:r>
        </a:p>
      </dsp:txBody>
      <dsp:txXfrm>
        <a:off x="5119339" y="31098"/>
        <a:ext cx="1216951" cy="961594"/>
      </dsp:txXfrm>
    </dsp:sp>
    <dsp:sp modelId="{580918BB-7CDB-4083-B665-D0C2AC6FB9F0}">
      <dsp:nvSpPr>
        <dsp:cNvPr id="0" name=""/>
        <dsp:cNvSpPr/>
      </dsp:nvSpPr>
      <dsp:spPr>
        <a:xfrm rot="18514286">
          <a:off x="5156340" y="1867897"/>
          <a:ext cx="2418842" cy="51983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BF1927-2102-47BD-BCB4-1092DAD69946}">
      <dsp:nvSpPr>
        <dsp:cNvPr id="0" name=""/>
        <dsp:cNvSpPr/>
      </dsp:nvSpPr>
      <dsp:spPr>
        <a:xfrm>
          <a:off x="6481430" y="671536"/>
          <a:ext cx="1276785" cy="102142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IN" sz="1500" kern="1200" dirty="0">
              <a:latin typeface="Arial" panose="020B0604020202020204" pitchFamily="34" charset="0"/>
              <a:cs typeface="Arial" panose="020B0604020202020204" pitchFamily="34" charset="0"/>
            </a:rPr>
            <a:t>Process</a:t>
          </a:r>
        </a:p>
      </dsp:txBody>
      <dsp:txXfrm>
        <a:off x="6511347" y="701453"/>
        <a:ext cx="1216951" cy="961594"/>
      </dsp:txXfrm>
    </dsp:sp>
    <dsp:sp modelId="{7FF198A9-B2E2-47F1-A670-EFCC89CC2BC1}">
      <dsp:nvSpPr>
        <dsp:cNvPr id="0" name=""/>
        <dsp:cNvSpPr/>
      </dsp:nvSpPr>
      <dsp:spPr>
        <a:xfrm rot="20057143">
          <a:off x="5784050" y="2655021"/>
          <a:ext cx="2418842" cy="51983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108912-04AA-414F-9C79-DD00A4DF52B1}">
      <dsp:nvSpPr>
        <dsp:cNvPr id="0" name=""/>
        <dsp:cNvSpPr/>
      </dsp:nvSpPr>
      <dsp:spPr>
        <a:xfrm>
          <a:off x="7444729" y="1879476"/>
          <a:ext cx="1276785" cy="102142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IN" sz="1500" kern="1200" dirty="0">
              <a:latin typeface="Arial" panose="020B0604020202020204" pitchFamily="34" charset="0"/>
              <a:cs typeface="Arial" panose="020B0604020202020204" pitchFamily="34" charset="0"/>
            </a:rPr>
            <a:t>Programs</a:t>
          </a:r>
        </a:p>
        <a:p>
          <a:pPr lvl="0" algn="ctr" defTabSz="666750">
            <a:lnSpc>
              <a:spcPct val="90000"/>
            </a:lnSpc>
            <a:spcBef>
              <a:spcPct val="0"/>
            </a:spcBef>
            <a:spcAft>
              <a:spcPct val="35000"/>
            </a:spcAft>
          </a:pPr>
          <a:r>
            <a:rPr lang="en-IN" sz="1500" kern="1200" dirty="0">
              <a:latin typeface="Arial" panose="020B0604020202020204" pitchFamily="34" charset="0"/>
              <a:cs typeface="Arial" panose="020B0604020202020204" pitchFamily="34" charset="0"/>
            </a:rPr>
            <a:t>(Physical Evidence )</a:t>
          </a:r>
        </a:p>
      </dsp:txBody>
      <dsp:txXfrm>
        <a:off x="7474646" y="1909393"/>
        <a:ext cx="1216951" cy="961594"/>
      </dsp:txXfrm>
    </dsp:sp>
    <dsp:sp modelId="{FEC94279-6F67-47C2-8AFC-0A4D254D5D72}">
      <dsp:nvSpPr>
        <dsp:cNvPr id="0" name=""/>
        <dsp:cNvSpPr/>
      </dsp:nvSpPr>
      <dsp:spPr>
        <a:xfrm rot="31495">
          <a:off x="6009513" y="3657408"/>
          <a:ext cx="2445153" cy="51983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6D55E4-C497-4F47-89F6-75A2BB8B5CF7}">
      <dsp:nvSpPr>
        <dsp:cNvPr id="0" name=""/>
        <dsp:cNvSpPr/>
      </dsp:nvSpPr>
      <dsp:spPr>
        <a:xfrm>
          <a:off x="7816223" y="3417812"/>
          <a:ext cx="1276785" cy="102142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IN" sz="1500" kern="1200" dirty="0">
              <a:latin typeface="Arial" panose="020B0604020202020204" pitchFamily="34" charset="0"/>
              <a:cs typeface="Arial" panose="020B0604020202020204" pitchFamily="34" charset="0"/>
            </a:rPr>
            <a:t>Performance</a:t>
          </a:r>
        </a:p>
      </dsp:txBody>
      <dsp:txXfrm>
        <a:off x="7846140" y="3447729"/>
        <a:ext cx="1216951" cy="961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065BA-44A8-41B6-8D7E-1DEE86792EB4}">
      <dsp:nvSpPr>
        <dsp:cNvPr id="0" name=""/>
        <dsp:cNvSpPr/>
      </dsp:nvSpPr>
      <dsp:spPr>
        <a:xfrm>
          <a:off x="3622349" y="2332273"/>
          <a:ext cx="2227913" cy="222791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IN" sz="2200" kern="1200" dirty="0"/>
            <a:t>Extended</a:t>
          </a:r>
        </a:p>
        <a:p>
          <a:pPr lvl="0" algn="ctr" defTabSz="977900">
            <a:lnSpc>
              <a:spcPct val="90000"/>
            </a:lnSpc>
            <a:spcBef>
              <a:spcPct val="0"/>
            </a:spcBef>
            <a:spcAft>
              <a:spcPct val="35000"/>
            </a:spcAft>
          </a:pPr>
          <a:r>
            <a:rPr lang="en-IN" sz="2200" kern="1200" dirty="0"/>
            <a:t>Digital Marketing Mix </a:t>
          </a:r>
        </a:p>
      </dsp:txBody>
      <dsp:txXfrm>
        <a:off x="3948619" y="2658543"/>
        <a:ext cx="1575373" cy="1575373"/>
      </dsp:txXfrm>
    </dsp:sp>
    <dsp:sp modelId="{91006CD8-83F9-487F-8EF9-DC058C50E394}">
      <dsp:nvSpPr>
        <dsp:cNvPr id="0" name=""/>
        <dsp:cNvSpPr/>
      </dsp:nvSpPr>
      <dsp:spPr>
        <a:xfrm rot="11700000">
          <a:off x="1938503" y="2601064"/>
          <a:ext cx="1656884" cy="63495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B40A44-179D-4F48-806B-45ACCEA44C1D}">
      <dsp:nvSpPr>
        <dsp:cNvPr id="0" name=""/>
        <dsp:cNvSpPr/>
      </dsp:nvSpPr>
      <dsp:spPr>
        <a:xfrm>
          <a:off x="908472" y="1857518"/>
          <a:ext cx="2116518" cy="169321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IN" sz="2500" kern="1200" dirty="0"/>
            <a:t>People</a:t>
          </a:r>
        </a:p>
      </dsp:txBody>
      <dsp:txXfrm>
        <a:off x="958065" y="1907111"/>
        <a:ext cx="2017332" cy="1594028"/>
      </dsp:txXfrm>
    </dsp:sp>
    <dsp:sp modelId="{508EFDE0-3085-4AF5-9ADB-B0CD58BDB355}">
      <dsp:nvSpPr>
        <dsp:cNvPr id="0" name=""/>
        <dsp:cNvSpPr/>
      </dsp:nvSpPr>
      <dsp:spPr>
        <a:xfrm rot="14700000">
          <a:off x="3046215" y="1280943"/>
          <a:ext cx="1656884" cy="63495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E3F7EC-FF7E-4D2A-B767-D00CC932FAE3}">
      <dsp:nvSpPr>
        <dsp:cNvPr id="0" name=""/>
        <dsp:cNvSpPr/>
      </dsp:nvSpPr>
      <dsp:spPr>
        <a:xfrm>
          <a:off x="2466284" y="990"/>
          <a:ext cx="2116518" cy="169321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IN" sz="2500" kern="1200" dirty="0"/>
            <a:t>Processes</a:t>
          </a:r>
        </a:p>
      </dsp:txBody>
      <dsp:txXfrm>
        <a:off x="2515877" y="50583"/>
        <a:ext cx="2017332" cy="1594028"/>
      </dsp:txXfrm>
    </dsp:sp>
    <dsp:sp modelId="{D86D4071-DF68-43F9-9815-900C473CA828}">
      <dsp:nvSpPr>
        <dsp:cNvPr id="0" name=""/>
        <dsp:cNvSpPr/>
      </dsp:nvSpPr>
      <dsp:spPr>
        <a:xfrm rot="17700000">
          <a:off x="4769511" y="1280943"/>
          <a:ext cx="1656884" cy="63495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BE85C5-A769-480D-850D-E62F0614C9ED}">
      <dsp:nvSpPr>
        <dsp:cNvPr id="0" name=""/>
        <dsp:cNvSpPr/>
      </dsp:nvSpPr>
      <dsp:spPr>
        <a:xfrm>
          <a:off x="4889809" y="990"/>
          <a:ext cx="2116518" cy="169321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IN" sz="2500" kern="1200" dirty="0"/>
            <a:t>Programs</a:t>
          </a:r>
        </a:p>
      </dsp:txBody>
      <dsp:txXfrm>
        <a:off x="4939402" y="50583"/>
        <a:ext cx="2017332" cy="1594028"/>
      </dsp:txXfrm>
    </dsp:sp>
    <dsp:sp modelId="{76117124-9C11-48C9-A6F4-15AB4BB68335}">
      <dsp:nvSpPr>
        <dsp:cNvPr id="0" name=""/>
        <dsp:cNvSpPr/>
      </dsp:nvSpPr>
      <dsp:spPr>
        <a:xfrm rot="20700000">
          <a:off x="5877223" y="2601064"/>
          <a:ext cx="1656884" cy="63495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F4C650-448C-4A24-8750-0D3D2E1F21D4}">
      <dsp:nvSpPr>
        <dsp:cNvPr id="0" name=""/>
        <dsp:cNvSpPr/>
      </dsp:nvSpPr>
      <dsp:spPr>
        <a:xfrm>
          <a:off x="6447621" y="1857518"/>
          <a:ext cx="2116518" cy="1693214"/>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IN" sz="2500" kern="1200" dirty="0"/>
            <a:t>Performance</a:t>
          </a:r>
        </a:p>
      </dsp:txBody>
      <dsp:txXfrm>
        <a:off x="6497214" y="1907111"/>
        <a:ext cx="2017332" cy="159402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9FA99-2811-4C62-93BE-187B738DE31C}" type="datetimeFigureOut">
              <a:rPr lang="en-IN" smtClean="0"/>
              <a:pPr/>
              <a:t>08-04-2020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47B15-6BB3-4204-8893-C557D4B9DBF6}" type="slidenum">
              <a:rPr lang="en-IN" smtClean="0"/>
              <a:pPr/>
              <a:t>‹#›</a:t>
            </a:fld>
            <a:endParaRPr lang="en-IN"/>
          </a:p>
        </p:txBody>
      </p:sp>
    </p:spTree>
    <p:extLst>
      <p:ext uri="{BB962C8B-B14F-4D97-AF65-F5344CB8AC3E}">
        <p14:creationId xmlns:p14="http://schemas.microsoft.com/office/powerpoint/2010/main" val="299778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smtClean="0"/>
              <a:t>16-09-2019</a:t>
            </a:r>
            <a:endParaRPr lang="en-IN"/>
          </a:p>
        </p:txBody>
      </p:sp>
      <p:sp>
        <p:nvSpPr>
          <p:cNvPr id="5" name="Footer Placeholder 4"/>
          <p:cNvSpPr>
            <a:spLocks noGrp="1"/>
          </p:cNvSpPr>
          <p:nvPr>
            <p:ph type="ftr" sz="quarter" idx="11"/>
          </p:nvPr>
        </p:nvSpPr>
        <p:spPr/>
        <p:txBody>
          <a:bodyPr/>
          <a:lstStyle/>
          <a:p>
            <a:r>
              <a:rPr lang="en-IN"/>
              <a:t>Dr.J. SUNDARARAJ, Associate Professor of Commerce, Annamalai University </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253623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16-09-2019</a:t>
            </a:r>
            <a:endParaRPr lang="en-IN"/>
          </a:p>
        </p:txBody>
      </p:sp>
      <p:sp>
        <p:nvSpPr>
          <p:cNvPr id="5" name="Footer Placeholder 4"/>
          <p:cNvSpPr>
            <a:spLocks noGrp="1"/>
          </p:cNvSpPr>
          <p:nvPr>
            <p:ph type="ftr" sz="quarter" idx="11"/>
          </p:nvPr>
        </p:nvSpPr>
        <p:spPr/>
        <p:txBody>
          <a:bodyPr/>
          <a:lstStyle/>
          <a:p>
            <a:r>
              <a:rPr lang="en-IN"/>
              <a:t>Dr.J. SUNDARARAJ, Associate Professor of Commerce, Annamalai University </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30039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16-09-2019</a:t>
            </a:r>
            <a:endParaRPr lang="en-IN"/>
          </a:p>
        </p:txBody>
      </p:sp>
      <p:sp>
        <p:nvSpPr>
          <p:cNvPr id="5" name="Footer Placeholder 4"/>
          <p:cNvSpPr>
            <a:spLocks noGrp="1"/>
          </p:cNvSpPr>
          <p:nvPr>
            <p:ph type="ftr" sz="quarter" idx="11"/>
          </p:nvPr>
        </p:nvSpPr>
        <p:spPr/>
        <p:txBody>
          <a:bodyPr/>
          <a:lstStyle/>
          <a:p>
            <a:r>
              <a:rPr lang="en-IN"/>
              <a:t>Dr.J. SUNDARARAJ, Associate Professor of Commerce, Annamalai University </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E6BB43-CC3C-496A-BFCF-88629FA08D26}" type="slidenum">
              <a:rPr lang="en-IN" smtClean="0"/>
              <a:pPr/>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6439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smtClean="0"/>
              <a:t>16-09-2019</a:t>
            </a:r>
            <a:endParaRPr lang="en-IN"/>
          </a:p>
        </p:txBody>
      </p:sp>
      <p:sp>
        <p:nvSpPr>
          <p:cNvPr id="6" name="Footer Placeholder 5"/>
          <p:cNvSpPr>
            <a:spLocks noGrp="1"/>
          </p:cNvSpPr>
          <p:nvPr>
            <p:ph type="ftr" sz="quarter" idx="11"/>
          </p:nvPr>
        </p:nvSpPr>
        <p:spPr/>
        <p:txBody>
          <a:bodyPr/>
          <a:lstStyle/>
          <a:p>
            <a:r>
              <a:rPr lang="en-IN"/>
              <a:t>Dr.J. SUNDARARAJ, Associate Professor of Commerce, Annamalai University </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294944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smtClean="0"/>
              <a:t>16-09-2019</a:t>
            </a:r>
            <a:endParaRPr lang="en-IN"/>
          </a:p>
        </p:txBody>
      </p:sp>
      <p:sp>
        <p:nvSpPr>
          <p:cNvPr id="6" name="Footer Placeholder 5"/>
          <p:cNvSpPr>
            <a:spLocks noGrp="1"/>
          </p:cNvSpPr>
          <p:nvPr>
            <p:ph type="ftr" sz="quarter" idx="11"/>
          </p:nvPr>
        </p:nvSpPr>
        <p:spPr/>
        <p:txBody>
          <a:bodyPr/>
          <a:lstStyle/>
          <a:p>
            <a:r>
              <a:rPr lang="en-IN"/>
              <a:t>Dr.J. SUNDARARAJ, Associate Professor of Commerce, Annamalai University </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E6BB43-CC3C-496A-BFCF-88629FA08D26}" type="slidenum">
              <a:rPr lang="en-IN" smtClean="0"/>
              <a:pPr/>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9738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r>
              <a:rPr lang="en-US" smtClean="0"/>
              <a:t>16-09-2019</a:t>
            </a:r>
            <a:endParaRPr lang="en-IN"/>
          </a:p>
        </p:txBody>
      </p:sp>
      <p:sp>
        <p:nvSpPr>
          <p:cNvPr id="6" name="Footer Placeholder 5"/>
          <p:cNvSpPr>
            <a:spLocks noGrp="1"/>
          </p:cNvSpPr>
          <p:nvPr>
            <p:ph type="ftr" sz="quarter" idx="11"/>
          </p:nvPr>
        </p:nvSpPr>
        <p:spPr/>
        <p:txBody>
          <a:bodyPr/>
          <a:lstStyle/>
          <a:p>
            <a:r>
              <a:rPr lang="en-IN"/>
              <a:t>Dr.J. SUNDARARAJ, Associate Professor of Commerce, Annamalai University </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2810136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16-09-2019</a:t>
            </a:r>
            <a:endParaRPr lang="en-IN"/>
          </a:p>
        </p:txBody>
      </p:sp>
      <p:sp>
        <p:nvSpPr>
          <p:cNvPr id="5" name="Footer Placeholder 4"/>
          <p:cNvSpPr>
            <a:spLocks noGrp="1"/>
          </p:cNvSpPr>
          <p:nvPr>
            <p:ph type="ftr" sz="quarter" idx="11"/>
          </p:nvPr>
        </p:nvSpPr>
        <p:spPr/>
        <p:txBody>
          <a:bodyPr/>
          <a:lstStyle/>
          <a:p>
            <a:r>
              <a:rPr lang="en-IN"/>
              <a:t>Dr.J. SUNDARARAJ, Associate Professor of Commerce, Annamalai University </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282175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16-09-2019</a:t>
            </a:r>
            <a:endParaRPr lang="en-IN"/>
          </a:p>
        </p:txBody>
      </p:sp>
      <p:sp>
        <p:nvSpPr>
          <p:cNvPr id="5" name="Footer Placeholder 4"/>
          <p:cNvSpPr>
            <a:spLocks noGrp="1"/>
          </p:cNvSpPr>
          <p:nvPr>
            <p:ph type="ftr" sz="quarter" idx="11"/>
          </p:nvPr>
        </p:nvSpPr>
        <p:spPr/>
        <p:txBody>
          <a:bodyPr/>
          <a:lstStyle/>
          <a:p>
            <a:r>
              <a:rPr lang="en-IN"/>
              <a:t>Dr.J. SUNDARARAJ, Associate Professor of Commerce, Annamalai University </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134451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16-09-2019</a:t>
            </a:r>
            <a:endParaRPr lang="en-IN"/>
          </a:p>
        </p:txBody>
      </p:sp>
      <p:sp>
        <p:nvSpPr>
          <p:cNvPr id="5" name="Footer Placeholder 4"/>
          <p:cNvSpPr>
            <a:spLocks noGrp="1"/>
          </p:cNvSpPr>
          <p:nvPr>
            <p:ph type="ftr" sz="quarter" idx="11"/>
          </p:nvPr>
        </p:nvSpPr>
        <p:spPr/>
        <p:txBody>
          <a:bodyPr/>
          <a:lstStyle/>
          <a:p>
            <a:r>
              <a:rPr lang="en-IN"/>
              <a:t>Dr.J. SUNDARARAJ, Associate Professor of Commerce, Annamalai University </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241480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16-09-2019</a:t>
            </a:r>
            <a:endParaRPr lang="en-IN"/>
          </a:p>
        </p:txBody>
      </p:sp>
      <p:sp>
        <p:nvSpPr>
          <p:cNvPr id="5" name="Footer Placeholder 4"/>
          <p:cNvSpPr>
            <a:spLocks noGrp="1"/>
          </p:cNvSpPr>
          <p:nvPr>
            <p:ph type="ftr" sz="quarter" idx="11"/>
          </p:nvPr>
        </p:nvSpPr>
        <p:spPr/>
        <p:txBody>
          <a:bodyPr/>
          <a:lstStyle/>
          <a:p>
            <a:r>
              <a:rPr lang="en-IN"/>
              <a:t>Dr.J. SUNDARARAJ, Associate Professor of Commerce, Annamalai University </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141137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mtClean="0"/>
              <a:t>16-09-2019</a:t>
            </a:r>
            <a:endParaRPr lang="en-IN"/>
          </a:p>
        </p:txBody>
      </p:sp>
      <p:sp>
        <p:nvSpPr>
          <p:cNvPr id="6" name="Footer Placeholder 5"/>
          <p:cNvSpPr>
            <a:spLocks noGrp="1"/>
          </p:cNvSpPr>
          <p:nvPr>
            <p:ph type="ftr" sz="quarter" idx="11"/>
          </p:nvPr>
        </p:nvSpPr>
        <p:spPr/>
        <p:txBody>
          <a:bodyPr/>
          <a:lstStyle/>
          <a:p>
            <a:r>
              <a:rPr lang="en-IN"/>
              <a:t>Dr.J. SUNDARARAJ, Associate Professor of Commerce, Annamalai University </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122319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t>16-09-2019</a:t>
            </a:r>
            <a:endParaRPr lang="en-IN"/>
          </a:p>
        </p:txBody>
      </p:sp>
      <p:sp>
        <p:nvSpPr>
          <p:cNvPr id="8" name="Footer Placeholder 7"/>
          <p:cNvSpPr>
            <a:spLocks noGrp="1"/>
          </p:cNvSpPr>
          <p:nvPr>
            <p:ph type="ftr" sz="quarter" idx="11"/>
          </p:nvPr>
        </p:nvSpPr>
        <p:spPr/>
        <p:txBody>
          <a:bodyPr/>
          <a:lstStyle/>
          <a:p>
            <a:r>
              <a:rPr lang="en-IN"/>
              <a:t>Dr.J. SUNDARARAJ, Associate Professor of Commerce, Annamalai University </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83565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mtClean="0"/>
              <a:t>16-09-2019</a:t>
            </a:r>
            <a:endParaRPr lang="en-IN"/>
          </a:p>
        </p:txBody>
      </p:sp>
      <p:sp>
        <p:nvSpPr>
          <p:cNvPr id="4" name="Footer Placeholder 3"/>
          <p:cNvSpPr>
            <a:spLocks noGrp="1"/>
          </p:cNvSpPr>
          <p:nvPr>
            <p:ph type="ftr" sz="quarter" idx="11"/>
          </p:nvPr>
        </p:nvSpPr>
        <p:spPr/>
        <p:txBody>
          <a:bodyPr/>
          <a:lstStyle/>
          <a:p>
            <a:r>
              <a:rPr lang="en-IN"/>
              <a:t>Dr.J. SUNDARARAJ, Associate Professor of Commerce, Annamalai University </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62865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16-09-2019</a:t>
            </a:r>
            <a:endParaRPr lang="en-IN"/>
          </a:p>
        </p:txBody>
      </p:sp>
      <p:sp>
        <p:nvSpPr>
          <p:cNvPr id="3" name="Footer Placeholder 2"/>
          <p:cNvSpPr>
            <a:spLocks noGrp="1"/>
          </p:cNvSpPr>
          <p:nvPr>
            <p:ph type="ftr" sz="quarter" idx="11"/>
          </p:nvPr>
        </p:nvSpPr>
        <p:spPr/>
        <p:txBody>
          <a:bodyPr/>
          <a:lstStyle/>
          <a:p>
            <a:r>
              <a:rPr lang="en-IN"/>
              <a:t>Dr.J. SUNDARARAJ, Associate Professor of Commerce, Annamalai University </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205961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16-09-2019</a:t>
            </a:r>
            <a:endParaRPr lang="en-IN"/>
          </a:p>
        </p:txBody>
      </p:sp>
      <p:sp>
        <p:nvSpPr>
          <p:cNvPr id="6" name="Footer Placeholder 5"/>
          <p:cNvSpPr>
            <a:spLocks noGrp="1"/>
          </p:cNvSpPr>
          <p:nvPr>
            <p:ph type="ftr" sz="quarter" idx="11"/>
          </p:nvPr>
        </p:nvSpPr>
        <p:spPr/>
        <p:txBody>
          <a:bodyPr/>
          <a:lstStyle/>
          <a:p>
            <a:r>
              <a:rPr lang="en-IN"/>
              <a:t>Dr.J. SUNDARARAJ, Associate Professor of Commerce, Annamalai University </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340194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16-09-2019</a:t>
            </a:r>
            <a:endParaRPr lang="en-IN"/>
          </a:p>
        </p:txBody>
      </p:sp>
      <p:sp>
        <p:nvSpPr>
          <p:cNvPr id="6" name="Footer Placeholder 5"/>
          <p:cNvSpPr>
            <a:spLocks noGrp="1"/>
          </p:cNvSpPr>
          <p:nvPr>
            <p:ph type="ftr" sz="quarter" idx="11"/>
          </p:nvPr>
        </p:nvSpPr>
        <p:spPr/>
        <p:txBody>
          <a:bodyPr/>
          <a:lstStyle/>
          <a:p>
            <a:r>
              <a:rPr lang="en-IN"/>
              <a:t>Dr.J. SUNDARARAJ, Associate Professor of Commerce, Annamalai University </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E6BB43-CC3C-496A-BFCF-88629FA08D26}" type="slidenum">
              <a:rPr lang="en-IN" smtClean="0"/>
              <a:pPr/>
              <a:t>‹#›</a:t>
            </a:fld>
            <a:endParaRPr lang="en-IN"/>
          </a:p>
        </p:txBody>
      </p:sp>
    </p:spTree>
    <p:extLst>
      <p:ext uri="{BB962C8B-B14F-4D97-AF65-F5344CB8AC3E}">
        <p14:creationId xmlns:p14="http://schemas.microsoft.com/office/powerpoint/2010/main" val="126309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16-09-2019</a:t>
            </a:r>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IN"/>
              <a:t>Dr.J. SUNDARARAJ, Associate Professor of Commerce, Annamalai University </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0E6BB43-CC3C-496A-BFCF-88629FA08D26}" type="slidenum">
              <a:rPr lang="en-IN" smtClean="0"/>
              <a:pPr/>
              <a:t>‹#›</a:t>
            </a:fld>
            <a:endParaRPr lang="en-IN"/>
          </a:p>
        </p:txBody>
      </p:sp>
    </p:spTree>
    <p:extLst>
      <p:ext uri="{BB962C8B-B14F-4D97-AF65-F5344CB8AC3E}">
        <p14:creationId xmlns:p14="http://schemas.microsoft.com/office/powerpoint/2010/main" val="27854619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hf sldNum="0" hdr="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rketingteacher.com/pricing-strategies/" TargetMode="External"/><Relationship Id="rId2" Type="http://schemas.openxmlformats.org/officeDocument/2006/relationships/hyperlink" Target="https://www.marketingteacher.com/marketing-mix/" TargetMode="External"/><Relationship Id="rId1" Type="http://schemas.openxmlformats.org/officeDocument/2006/relationships/slideLayout" Target="../slideLayouts/slideLayout2.xml"/><Relationship Id="rId6" Type="http://schemas.openxmlformats.org/officeDocument/2006/relationships/hyperlink" Target="https://www.marketingteacher.com/promotion/" TargetMode="External"/><Relationship Id="rId5" Type="http://schemas.openxmlformats.org/officeDocument/2006/relationships/hyperlink" Target="https://www.marketingteacher.com/three-levels-of-a-product/" TargetMode="External"/><Relationship Id="rId4" Type="http://schemas.openxmlformats.org/officeDocument/2006/relationships/hyperlink" Target="https://www.marketingteacher.com/marketing-pla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rketing_products__360p.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B349D7-64AF-46B8-8689-1B8C2891FFF9}"/>
              </a:ext>
            </a:extLst>
          </p:cNvPr>
          <p:cNvSpPr>
            <a:spLocks noGrp="1"/>
          </p:cNvSpPr>
          <p:nvPr>
            <p:ph type="title"/>
          </p:nvPr>
        </p:nvSpPr>
        <p:spPr/>
        <p:txBody>
          <a:bodyPr/>
          <a:lstStyle/>
          <a:p>
            <a:r>
              <a:rPr lang="en-IN" dirty="0">
                <a:latin typeface="Comic Sans MS" panose="030F0702030302020204" pitchFamily="66" charset="0"/>
              </a:rPr>
              <a:t/>
            </a:r>
            <a:br>
              <a:rPr lang="en-IN" dirty="0">
                <a:latin typeface="Comic Sans MS" panose="030F0702030302020204" pitchFamily="66" charset="0"/>
              </a:rPr>
            </a:br>
            <a:r>
              <a:rPr lang="en-IN" dirty="0">
                <a:latin typeface="Comic Sans MS" panose="030F0702030302020204" pitchFamily="66" charset="0"/>
              </a:rPr>
              <a:t/>
            </a:r>
            <a:br>
              <a:rPr lang="en-IN" dirty="0">
                <a:latin typeface="Comic Sans MS" panose="030F0702030302020204" pitchFamily="66" charset="0"/>
              </a:rPr>
            </a:br>
            <a:r>
              <a:rPr lang="en-IN" dirty="0">
                <a:latin typeface="Comic Sans MS" panose="030F0702030302020204" pitchFamily="66" charset="0"/>
              </a:rPr>
              <a:t>Digital Marketing Mix </a:t>
            </a:r>
          </a:p>
        </p:txBody>
      </p:sp>
      <p:sp>
        <p:nvSpPr>
          <p:cNvPr id="3" name="Subtitle 2">
            <a:extLst>
              <a:ext uri="{FF2B5EF4-FFF2-40B4-BE49-F238E27FC236}">
                <a16:creationId xmlns:a16="http://schemas.microsoft.com/office/drawing/2014/main" xmlns="" id="{4F002EE3-8A9F-40F3-BD34-F493548AA372}"/>
              </a:ext>
            </a:extLst>
          </p:cNvPr>
          <p:cNvSpPr>
            <a:spLocks noGrp="1"/>
          </p:cNvSpPr>
          <p:nvPr>
            <p:ph type="body" idx="1"/>
          </p:nvPr>
        </p:nvSpPr>
        <p:spPr/>
        <p:txBody>
          <a:bodyPr>
            <a:normAutofit/>
          </a:bodyPr>
          <a:lstStyle/>
          <a:p>
            <a:r>
              <a:rPr lang="en-IN" b="1" dirty="0" err="1">
                <a:solidFill>
                  <a:srgbClr val="FF0000"/>
                </a:solidFill>
              </a:rPr>
              <a:t>Dr.</a:t>
            </a:r>
            <a:r>
              <a:rPr lang="en-IN" b="1" dirty="0">
                <a:solidFill>
                  <a:srgbClr val="FF0000"/>
                </a:solidFill>
              </a:rPr>
              <a:t> J. SUNDARARAJ</a:t>
            </a:r>
          </a:p>
          <a:p>
            <a:r>
              <a:rPr lang="en-IN" b="1" dirty="0">
                <a:solidFill>
                  <a:srgbClr val="7030A0"/>
                </a:solidFill>
              </a:rPr>
              <a:t>Associate Professor of Commerce,</a:t>
            </a:r>
          </a:p>
          <a:p>
            <a:r>
              <a:rPr lang="en-IN" b="1" dirty="0">
                <a:solidFill>
                  <a:srgbClr val="7030A0"/>
                </a:solidFill>
              </a:rPr>
              <a:t>Annamalai University </a:t>
            </a:r>
          </a:p>
        </p:txBody>
      </p:sp>
      <p:sp>
        <p:nvSpPr>
          <p:cNvPr id="9" name="Footer Placeholder 8">
            <a:extLst>
              <a:ext uri="{FF2B5EF4-FFF2-40B4-BE49-F238E27FC236}">
                <a16:creationId xmlns:a16="http://schemas.microsoft.com/office/drawing/2014/main" xmlns="" id="{55DF8F73-B40F-4BCF-842A-7678ACC2CF94}"/>
              </a:ext>
            </a:extLst>
          </p:cNvPr>
          <p:cNvSpPr>
            <a:spLocks noGrp="1"/>
          </p:cNvSpPr>
          <p:nvPr>
            <p:ph type="ftr" sz="quarter" idx="11"/>
          </p:nvPr>
        </p:nvSpPr>
        <p:spPr/>
        <p:txBody>
          <a:bodyPr/>
          <a:lstStyle/>
          <a:p>
            <a:r>
              <a:rPr lang="en-IN"/>
              <a:t>Dr.J. SUNDARARAJ, Associate Professor of Commerce, Annamalai University </a:t>
            </a:r>
          </a:p>
        </p:txBody>
      </p:sp>
      <p:pic>
        <p:nvPicPr>
          <p:cNvPr id="5" name="Picture 4" descr="Image result for physical evidence in marketing">
            <a:extLst>
              <a:ext uri="{FF2B5EF4-FFF2-40B4-BE49-F238E27FC236}">
                <a16:creationId xmlns:a16="http://schemas.microsoft.com/office/drawing/2014/main" xmlns="" id="{8E17D4D5-B307-42B7-8199-B843241191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76591" y="3327721"/>
            <a:ext cx="3665239" cy="2386148"/>
          </a:xfrm>
          <a:prstGeom prst="rect">
            <a:avLst/>
          </a:prstGeom>
          <a:noFill/>
          <a:ln>
            <a:noFill/>
          </a:ln>
        </p:spPr>
      </p:pic>
      <p:pic>
        <p:nvPicPr>
          <p:cNvPr id="11" name="Picture 10" descr="Related image">
            <a:extLst>
              <a:ext uri="{FF2B5EF4-FFF2-40B4-BE49-F238E27FC236}">
                <a16:creationId xmlns:a16="http://schemas.microsoft.com/office/drawing/2014/main" xmlns="" id="{F719F297-D683-4A69-BCDB-9B80F0438E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1957" y="74930"/>
            <a:ext cx="5943600" cy="1982470"/>
          </a:xfrm>
          <a:prstGeom prst="rect">
            <a:avLst/>
          </a:prstGeom>
          <a:noFill/>
          <a:ln>
            <a:noFill/>
          </a:ln>
        </p:spPr>
      </p:pic>
      <p:sp>
        <p:nvSpPr>
          <p:cNvPr id="4" name="Date Placeholder 3"/>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86219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94" y="302773"/>
            <a:ext cx="10972800" cy="768645"/>
          </a:xfrm>
        </p:spPr>
        <p:txBody>
          <a:bodyPr/>
          <a:lstStyle/>
          <a:p>
            <a:r>
              <a:rPr lang="en-IN" dirty="0">
                <a:solidFill>
                  <a:srgbClr val="FF0000"/>
                </a:solidFill>
              </a:rPr>
              <a:t>		Product Mix</a:t>
            </a:r>
            <a:endParaRPr lang="en-US" dirty="0">
              <a:solidFill>
                <a:srgbClr val="FF0000"/>
              </a:solidFill>
            </a:endParaRPr>
          </a:p>
        </p:txBody>
      </p:sp>
      <p:sp>
        <p:nvSpPr>
          <p:cNvPr id="3" name="Content Placeholder 2"/>
          <p:cNvSpPr>
            <a:spLocks noGrp="1"/>
          </p:cNvSpPr>
          <p:nvPr>
            <p:ph idx="1"/>
          </p:nvPr>
        </p:nvSpPr>
        <p:spPr>
          <a:xfrm>
            <a:off x="1209964" y="840509"/>
            <a:ext cx="10294648" cy="5366327"/>
          </a:xfrm>
        </p:spPr>
        <p:txBody>
          <a:bodyPr/>
          <a:lstStyle/>
          <a:p>
            <a:endParaRPr lang="en-IN" dirty="0"/>
          </a:p>
          <a:p>
            <a:pPr algn="just"/>
            <a:r>
              <a:rPr lang="en-IN" dirty="0">
                <a:latin typeface="Comic Sans MS" panose="030F0702030302020204" pitchFamily="66" charset="0"/>
              </a:rPr>
              <a:t>Product mix (Product Assortment) is the set of all products and items that a particular seller offers for sale to buyers </a:t>
            </a:r>
          </a:p>
          <a:p>
            <a:pPr marL="0" indent="0" algn="r">
              <a:buNone/>
            </a:pPr>
            <a:r>
              <a:rPr lang="en-IN" b="1" dirty="0">
                <a:solidFill>
                  <a:srgbClr val="7030A0"/>
                </a:solidFill>
                <a:latin typeface="Comic Sans MS" panose="030F0702030302020204" pitchFamily="66" charset="0"/>
              </a:rPr>
              <a:t>- Philip Kotler</a:t>
            </a:r>
          </a:p>
          <a:p>
            <a:r>
              <a:rPr lang="en-IN" dirty="0">
                <a:latin typeface="Comic Sans MS" panose="030F0702030302020204" pitchFamily="66" charset="0"/>
              </a:rPr>
              <a:t>Product mix (Product Assortment) – total number of product lines a company offers to its customers.</a:t>
            </a:r>
          </a:p>
          <a:p>
            <a:r>
              <a:rPr lang="en-IN" b="1" dirty="0">
                <a:solidFill>
                  <a:srgbClr val="FF0000"/>
                </a:solidFill>
                <a:latin typeface="Comic Sans MS" panose="030F0702030302020204" pitchFamily="66" charset="0"/>
              </a:rPr>
              <a:t>Dimensions of Product Mix</a:t>
            </a:r>
          </a:p>
          <a:p>
            <a:pPr lvl="1">
              <a:buFont typeface="Wingdings" pitchFamily="2" charset="2"/>
              <a:buChar char="Ø"/>
            </a:pPr>
            <a:r>
              <a:rPr lang="en-IN" b="1" dirty="0">
                <a:solidFill>
                  <a:srgbClr val="7030A0"/>
                </a:solidFill>
                <a:latin typeface="Comic Sans MS" panose="030F0702030302020204" pitchFamily="66" charset="0"/>
              </a:rPr>
              <a:t>Product Mix Width </a:t>
            </a:r>
            <a:r>
              <a:rPr lang="en-IN" dirty="0">
                <a:latin typeface="Comic Sans MS" panose="030F0702030302020204" pitchFamily="66" charset="0"/>
              </a:rPr>
              <a:t>– Number of Product Lines </a:t>
            </a:r>
          </a:p>
          <a:p>
            <a:pPr lvl="2">
              <a:buFont typeface="Wingdings" panose="05000000000000000000" pitchFamily="2" charset="2"/>
              <a:buChar char="ü"/>
            </a:pPr>
            <a:r>
              <a:rPr lang="en-IN" dirty="0">
                <a:latin typeface="Comic Sans MS" panose="030F0702030302020204" pitchFamily="66" charset="0"/>
              </a:rPr>
              <a:t>refers to how many different product lines the company caries </a:t>
            </a:r>
          </a:p>
          <a:p>
            <a:pPr lvl="1">
              <a:buFont typeface="Wingdings" pitchFamily="2" charset="2"/>
              <a:buChar char="Ø"/>
            </a:pPr>
            <a:r>
              <a:rPr lang="en-IN" b="1" dirty="0">
                <a:solidFill>
                  <a:srgbClr val="7030A0"/>
                </a:solidFill>
                <a:latin typeface="Comic Sans MS" panose="030F0702030302020204" pitchFamily="66" charset="0"/>
              </a:rPr>
              <a:t>Product Mix Length </a:t>
            </a:r>
            <a:r>
              <a:rPr lang="en-IN" dirty="0">
                <a:latin typeface="Comic Sans MS" panose="030F0702030302020204" pitchFamily="66" charset="0"/>
              </a:rPr>
              <a:t>– Total Products or items</a:t>
            </a:r>
          </a:p>
          <a:p>
            <a:pPr lvl="2">
              <a:buFont typeface="Wingdings" panose="05000000000000000000" pitchFamily="2" charset="2"/>
              <a:buChar char="ü"/>
            </a:pPr>
            <a:r>
              <a:rPr lang="en-IN" dirty="0">
                <a:latin typeface="Comic Sans MS" panose="030F0702030302020204" pitchFamily="66" charset="0"/>
              </a:rPr>
              <a:t>refers to the total number of items in the mix</a:t>
            </a:r>
          </a:p>
          <a:p>
            <a:pPr lvl="1">
              <a:buFont typeface="Wingdings" pitchFamily="2" charset="2"/>
              <a:buChar char="Ø"/>
            </a:pPr>
            <a:r>
              <a:rPr lang="en-IN" b="1" dirty="0">
                <a:solidFill>
                  <a:srgbClr val="7030A0"/>
                </a:solidFill>
                <a:latin typeface="Comic Sans MS" panose="030F0702030302020204" pitchFamily="66" charset="0"/>
              </a:rPr>
              <a:t>Product  Mix Depth </a:t>
            </a:r>
            <a:r>
              <a:rPr lang="en-IN" dirty="0">
                <a:latin typeface="Comic Sans MS" panose="030F0702030302020204" pitchFamily="66" charset="0"/>
              </a:rPr>
              <a:t>– Product Variations – size , flavour colours</a:t>
            </a:r>
          </a:p>
          <a:p>
            <a:pPr lvl="2">
              <a:buFont typeface="Wingdings" panose="05000000000000000000" pitchFamily="2" charset="2"/>
              <a:buChar char="ü"/>
            </a:pPr>
            <a:r>
              <a:rPr lang="en-IN" dirty="0">
                <a:latin typeface="Comic Sans MS" panose="030F0702030302020204" pitchFamily="66" charset="0"/>
              </a:rPr>
              <a:t>refers to how many variants are offered of each product in the line</a:t>
            </a:r>
          </a:p>
          <a:p>
            <a:pPr lvl="1">
              <a:buFont typeface="Wingdings" pitchFamily="2" charset="2"/>
              <a:buChar char="Ø"/>
            </a:pPr>
            <a:r>
              <a:rPr lang="en-IN" b="1" dirty="0">
                <a:solidFill>
                  <a:srgbClr val="7030A0"/>
                </a:solidFill>
                <a:latin typeface="Comic Sans MS" panose="030F0702030302020204" pitchFamily="66" charset="0"/>
              </a:rPr>
              <a:t>Product consistency </a:t>
            </a:r>
            <a:r>
              <a:rPr lang="en-IN" dirty="0">
                <a:latin typeface="Comic Sans MS" panose="030F0702030302020204" pitchFamily="66" charset="0"/>
              </a:rPr>
              <a:t>– How closely related product lines</a:t>
            </a:r>
          </a:p>
          <a:p>
            <a:pPr lvl="2">
              <a:buFont typeface="Wingdings" panose="05000000000000000000" pitchFamily="2" charset="2"/>
              <a:buChar char="ü"/>
            </a:pPr>
            <a:r>
              <a:rPr lang="en-IN" dirty="0">
                <a:latin typeface="Comic Sans MS" panose="030F0702030302020204" pitchFamily="66" charset="0"/>
              </a:rPr>
              <a:t>refers to how closely related the various product lines are in end use, </a:t>
            </a:r>
          </a:p>
        </p:txBody>
      </p:sp>
      <p:sp>
        <p:nvSpPr>
          <p:cNvPr id="5" name="Footer Placeholder 4"/>
          <p:cNvSpPr>
            <a:spLocks noGrp="1"/>
          </p:cNvSpPr>
          <p:nvPr>
            <p:ph type="ftr" sz="quarter" idx="11"/>
          </p:nvPr>
        </p:nvSpPr>
        <p:spPr/>
        <p:txBody>
          <a:bodyPr/>
          <a:lstStyle/>
          <a:p>
            <a:r>
              <a:rPr lang="en-IN" dirty="0" err="1"/>
              <a:t>Dr.J</a:t>
            </a:r>
            <a:r>
              <a:rPr lang="en-IN" dirty="0"/>
              <a:t>.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age result for product mix"/>
          <p:cNvPicPr>
            <a:picLocks noGrp="1"/>
          </p:cNvPicPr>
          <p:nvPr>
            <p:ph idx="1"/>
          </p:nvPr>
        </p:nvPicPr>
        <p:blipFill>
          <a:blip r:embed="rId2"/>
          <a:srcRect/>
          <a:stretch>
            <a:fillRect/>
          </a:stretch>
        </p:blipFill>
        <p:spPr bwMode="auto">
          <a:xfrm>
            <a:off x="1997612" y="675250"/>
            <a:ext cx="8426548" cy="5450914"/>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IN"/>
              <a:t>Dr.J. SUNDARARAJ, Associate Professor of Commerce, Annamalai University </a:t>
            </a:r>
          </a:p>
        </p:txBody>
      </p:sp>
      <p:sp>
        <p:nvSpPr>
          <p:cNvPr id="3" name="Date Placeholder 2"/>
          <p:cNvSpPr>
            <a:spLocks noGrp="1"/>
          </p:cNvSpPr>
          <p:nvPr>
            <p:ph type="dt" sz="half" idx="10"/>
          </p:nvPr>
        </p:nvSpPr>
        <p:spPr/>
        <p:txBody>
          <a:bodyPr/>
          <a:lstStyle/>
          <a:p>
            <a:r>
              <a:rPr lang="en-US" smtClean="0"/>
              <a:t>16-09-2019</a:t>
            </a:r>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61F350-8E01-4B1E-B2FB-952064DB2561}"/>
              </a:ext>
            </a:extLst>
          </p:cNvPr>
          <p:cNvSpPr>
            <a:spLocks noGrp="1"/>
          </p:cNvSpPr>
          <p:nvPr>
            <p:ph type="title"/>
          </p:nvPr>
        </p:nvSpPr>
        <p:spPr>
          <a:xfrm>
            <a:off x="2592924" y="624110"/>
            <a:ext cx="8911687" cy="705926"/>
          </a:xfrm>
        </p:spPr>
        <p:txBody>
          <a:bodyPr/>
          <a:lstStyle/>
          <a:p>
            <a:r>
              <a:rPr lang="en-IN" dirty="0"/>
              <a:t>Classification of Products </a:t>
            </a:r>
          </a:p>
        </p:txBody>
      </p:sp>
      <p:sp>
        <p:nvSpPr>
          <p:cNvPr id="3" name="Content Placeholder 2">
            <a:extLst>
              <a:ext uri="{FF2B5EF4-FFF2-40B4-BE49-F238E27FC236}">
                <a16:creationId xmlns:a16="http://schemas.microsoft.com/office/drawing/2014/main" xmlns="" id="{504734A3-1C20-4500-901B-20F050B1FE93}"/>
              </a:ext>
            </a:extLst>
          </p:cNvPr>
          <p:cNvSpPr>
            <a:spLocks noGrp="1"/>
          </p:cNvSpPr>
          <p:nvPr>
            <p:ph sz="half" idx="1"/>
          </p:nvPr>
        </p:nvSpPr>
        <p:spPr>
          <a:xfrm>
            <a:off x="1293091" y="1440873"/>
            <a:ext cx="5609985" cy="4470349"/>
          </a:xfrm>
        </p:spPr>
        <p:txBody>
          <a:bodyPr/>
          <a:lstStyle/>
          <a:p>
            <a:pPr marL="0" indent="0" algn="just">
              <a:buNone/>
            </a:pPr>
            <a:endParaRPr lang="en-IN" dirty="0">
              <a:latin typeface="Arial" panose="020B0604020202020204" pitchFamily="34" charset="0"/>
              <a:cs typeface="Arial" panose="020B0604020202020204" pitchFamily="34" charset="0"/>
            </a:endParaRPr>
          </a:p>
          <a:p>
            <a:pPr algn="just"/>
            <a:endParaRPr lang="en-IN" dirty="0">
              <a:latin typeface="Arial" panose="020B0604020202020204" pitchFamily="34" charset="0"/>
              <a:cs typeface="Arial" panose="020B0604020202020204" pitchFamily="34" charset="0"/>
            </a:endParaRPr>
          </a:p>
          <a:p>
            <a:pPr algn="just"/>
            <a:r>
              <a:rPr lang="en-IN" dirty="0">
                <a:latin typeface="Arial" panose="020B0604020202020204" pitchFamily="34" charset="0"/>
                <a:cs typeface="Arial" panose="020B0604020202020204" pitchFamily="34" charset="0"/>
              </a:rPr>
              <a:t>Two types of products are distinguished based on </a:t>
            </a:r>
            <a:r>
              <a:rPr lang="en-IN" b="1" dirty="0">
                <a:latin typeface="Comic Sans MS" panose="030F0702030302020204" pitchFamily="66" charset="0"/>
                <a:cs typeface="Arial" panose="020B0604020202020204" pitchFamily="34" charset="0"/>
              </a:rPr>
              <a:t>who will use them and how they will be used.</a:t>
            </a:r>
          </a:p>
          <a:p>
            <a:pPr algn="just"/>
            <a:endParaRPr lang="en-IN" b="1" dirty="0">
              <a:latin typeface="Comic Sans MS" panose="030F0702030302020204" pitchFamily="66" charset="0"/>
              <a:cs typeface="Arial" panose="020B0604020202020204" pitchFamily="34" charset="0"/>
            </a:endParaRPr>
          </a:p>
          <a:p>
            <a:pPr algn="just"/>
            <a:r>
              <a:rPr lang="en-IN" b="1" dirty="0">
                <a:solidFill>
                  <a:srgbClr val="FF0000"/>
                </a:solidFill>
                <a:latin typeface="Arial" panose="020B0604020202020204" pitchFamily="34" charset="0"/>
                <a:cs typeface="Arial" panose="020B0604020202020204" pitchFamily="34" charset="0"/>
              </a:rPr>
              <a:t>Consumer Products </a:t>
            </a:r>
            <a:r>
              <a:rPr lang="en-IN" dirty="0">
                <a:latin typeface="Arial" panose="020B0604020202020204" pitchFamily="34" charset="0"/>
                <a:cs typeface="Arial" panose="020B0604020202020204" pitchFamily="34" charset="0"/>
              </a:rPr>
              <a:t>are intended for use by household consumes for non-business purposes. </a:t>
            </a:r>
          </a:p>
          <a:p>
            <a:pPr marL="0" indent="0" algn="just">
              <a:buNone/>
            </a:pPr>
            <a:endParaRPr lang="en-IN" dirty="0">
              <a:latin typeface="Arial" panose="020B0604020202020204" pitchFamily="34" charset="0"/>
              <a:cs typeface="Arial" panose="020B0604020202020204" pitchFamily="34" charset="0"/>
            </a:endParaRPr>
          </a:p>
          <a:p>
            <a:pPr algn="just"/>
            <a:r>
              <a:rPr lang="en-IN" b="1" dirty="0">
                <a:solidFill>
                  <a:srgbClr val="FF0000"/>
                </a:solidFill>
                <a:latin typeface="Arial" panose="020B0604020202020204" pitchFamily="34" charset="0"/>
                <a:cs typeface="Arial" panose="020B0604020202020204" pitchFamily="34" charset="0"/>
              </a:rPr>
              <a:t>Business Products </a:t>
            </a:r>
            <a:r>
              <a:rPr lang="en-IN" dirty="0">
                <a:latin typeface="Arial" panose="020B0604020202020204" pitchFamily="34" charset="0"/>
                <a:cs typeface="Arial" panose="020B0604020202020204" pitchFamily="34" charset="0"/>
              </a:rPr>
              <a:t>are intended for resale, for use in producing other products, or for providing services in an organisation. </a:t>
            </a:r>
          </a:p>
          <a:p>
            <a:endParaRPr lang="en-IN" dirty="0"/>
          </a:p>
        </p:txBody>
      </p:sp>
      <p:sp>
        <p:nvSpPr>
          <p:cNvPr id="6" name="Footer Placeholder 5">
            <a:extLst>
              <a:ext uri="{FF2B5EF4-FFF2-40B4-BE49-F238E27FC236}">
                <a16:creationId xmlns:a16="http://schemas.microsoft.com/office/drawing/2014/main" xmlns="" id="{2155E22B-A2DD-4CE4-B02F-E18EC8DC640D}"/>
              </a:ext>
            </a:extLst>
          </p:cNvPr>
          <p:cNvSpPr>
            <a:spLocks noGrp="1"/>
          </p:cNvSpPr>
          <p:nvPr>
            <p:ph type="ftr" sz="quarter" idx="11"/>
          </p:nvPr>
        </p:nvSpPr>
        <p:spPr/>
        <p:txBody>
          <a:bodyPr/>
          <a:lstStyle/>
          <a:p>
            <a:r>
              <a:rPr lang="en-IN"/>
              <a:t>Dr.J. SUNDARARAJ, Associate Professor of Commerce, Annamalai University </a:t>
            </a:r>
          </a:p>
        </p:txBody>
      </p:sp>
      <p:pic>
        <p:nvPicPr>
          <p:cNvPr id="7" name="Content Placeholder 5" descr="Image result for classification of products consumer and industrial">
            <a:extLst>
              <a:ext uri="{FF2B5EF4-FFF2-40B4-BE49-F238E27FC236}">
                <a16:creationId xmlns:a16="http://schemas.microsoft.com/office/drawing/2014/main" xmlns="" id="{5BB1C6B8-F55E-4A1B-ACE6-526CE8944AC3}"/>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1375" y="1330036"/>
            <a:ext cx="4511098" cy="4581186"/>
          </a:xfrm>
          <a:prstGeom prst="rect">
            <a:avLst/>
          </a:prstGeom>
          <a:noFill/>
          <a:ln>
            <a:noFill/>
          </a:ln>
        </p:spPr>
      </p:pic>
      <p:sp>
        <p:nvSpPr>
          <p:cNvPr id="4" name="Date Placeholder 3"/>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76553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EDA75D-A065-40EC-9262-9C2309F762C1}"/>
              </a:ext>
            </a:extLst>
          </p:cNvPr>
          <p:cNvSpPr>
            <a:spLocks noGrp="1"/>
          </p:cNvSpPr>
          <p:nvPr>
            <p:ph type="title"/>
          </p:nvPr>
        </p:nvSpPr>
        <p:spPr>
          <a:xfrm>
            <a:off x="2592925" y="624110"/>
            <a:ext cx="8911687" cy="705926"/>
          </a:xfrm>
        </p:spPr>
        <p:txBody>
          <a:bodyPr/>
          <a:lstStyle/>
          <a:p>
            <a:r>
              <a:rPr lang="en-IN" dirty="0">
                <a:latin typeface="Comic Sans MS" panose="030F0702030302020204" pitchFamily="66" charset="0"/>
              </a:rPr>
              <a:t>Classification of Consumer P</a:t>
            </a:r>
            <a:r>
              <a:rPr lang="en-IN" dirty="0"/>
              <a:t>roducts </a:t>
            </a:r>
          </a:p>
        </p:txBody>
      </p:sp>
      <p:sp>
        <p:nvSpPr>
          <p:cNvPr id="3" name="Content Placeholder 2">
            <a:extLst>
              <a:ext uri="{FF2B5EF4-FFF2-40B4-BE49-F238E27FC236}">
                <a16:creationId xmlns:a16="http://schemas.microsoft.com/office/drawing/2014/main" xmlns="" id="{99D200B6-5C73-44D0-A218-0E22CDB4B9B5}"/>
              </a:ext>
            </a:extLst>
          </p:cNvPr>
          <p:cNvSpPr>
            <a:spLocks noGrp="1"/>
          </p:cNvSpPr>
          <p:nvPr>
            <p:ph idx="1"/>
          </p:nvPr>
        </p:nvSpPr>
        <p:spPr>
          <a:xfrm>
            <a:off x="2589212" y="1403927"/>
            <a:ext cx="8915400" cy="4507295"/>
          </a:xfrm>
        </p:spPr>
        <p:txBody>
          <a:bodyPr>
            <a:normAutofit fontScale="92500" lnSpcReduction="10000"/>
          </a:bodyPr>
          <a:lstStyle/>
          <a:p>
            <a:pPr lvl="1">
              <a:buClr>
                <a:srgbClr val="7030A0"/>
              </a:buClr>
            </a:pPr>
            <a:r>
              <a:rPr lang="en-IN" sz="1800" b="1" dirty="0">
                <a:solidFill>
                  <a:srgbClr val="FF0000"/>
                </a:solidFill>
                <a:latin typeface="Comic Sans MS" panose="030F0702030302020204" pitchFamily="66" charset="0"/>
                <a:cs typeface="Arial" panose="020B0604020202020204" pitchFamily="34" charset="0"/>
              </a:rPr>
              <a:t>Convenience Goods</a:t>
            </a:r>
            <a:r>
              <a:rPr lang="en-IN" sz="1800" b="1" dirty="0">
                <a:latin typeface="Comic Sans MS" panose="030F0702030302020204" pitchFamily="66" charset="0"/>
                <a:cs typeface="Arial" panose="020B0604020202020204" pitchFamily="34" charset="0"/>
              </a:rPr>
              <a:t>: </a:t>
            </a:r>
            <a:r>
              <a:rPr lang="en-IN" sz="1800" dirty="0">
                <a:latin typeface="Comic Sans MS" panose="030F0702030302020204" pitchFamily="66" charset="0"/>
                <a:cs typeface="Arial" panose="020B0604020202020204" pitchFamily="34" charset="0"/>
              </a:rPr>
              <a:t>A product that the consumer knows enough about before going out to buy it and then actually buys it with a minimum of effort is termed as Convenience good. </a:t>
            </a:r>
          </a:p>
          <a:p>
            <a:pPr marL="457200" lvl="1" indent="0" algn="r">
              <a:buClr>
                <a:srgbClr val="7030A0"/>
              </a:buClr>
              <a:buNone/>
            </a:pPr>
            <a:r>
              <a:rPr lang="en-IN" sz="1800" dirty="0">
                <a:latin typeface="Comic Sans MS" panose="030F0702030302020204" pitchFamily="66" charset="0"/>
                <a:cs typeface="Arial" panose="020B0604020202020204" pitchFamily="34" charset="0"/>
              </a:rPr>
              <a:t>                                                                                     - </a:t>
            </a:r>
            <a:r>
              <a:rPr lang="en-IN" sz="1800" b="1" dirty="0">
                <a:solidFill>
                  <a:srgbClr val="00B050"/>
                </a:solidFill>
                <a:latin typeface="Comic Sans MS" panose="030F0702030302020204" pitchFamily="66" charset="0"/>
                <a:cs typeface="Arial" panose="020B0604020202020204" pitchFamily="34" charset="0"/>
              </a:rPr>
              <a:t>William J. Stanton </a:t>
            </a:r>
          </a:p>
          <a:p>
            <a:pPr lvl="1" algn="just">
              <a:buClr>
                <a:srgbClr val="7030A0"/>
              </a:buClr>
            </a:pPr>
            <a:r>
              <a:rPr lang="en-IN" sz="1800" b="1" dirty="0">
                <a:solidFill>
                  <a:srgbClr val="FF0000"/>
                </a:solidFill>
                <a:latin typeface="Comic Sans MS" panose="030F0702030302020204" pitchFamily="66" charset="0"/>
                <a:cs typeface="Arial" panose="020B0604020202020204" pitchFamily="34" charset="0"/>
              </a:rPr>
              <a:t>Shopping Goods:  </a:t>
            </a:r>
            <a:r>
              <a:rPr lang="en-IN" sz="1800" dirty="0">
                <a:solidFill>
                  <a:schemeClr val="tx1"/>
                </a:solidFill>
                <a:latin typeface="Comic Sans MS" panose="030F0702030302020204" pitchFamily="66" charset="0"/>
                <a:cs typeface="Arial" panose="020B0604020202020204" pitchFamily="34" charset="0"/>
              </a:rPr>
              <a:t>A tangible product for which consumers want to compare quality, price, and perhaps style in several stores before making a purchase is considered a Shopping Good.</a:t>
            </a:r>
          </a:p>
          <a:p>
            <a:pPr marL="457200" lvl="1" indent="0" algn="r">
              <a:buClr>
                <a:srgbClr val="7030A0"/>
              </a:buClr>
              <a:buNone/>
            </a:pPr>
            <a:r>
              <a:rPr lang="en-IN" sz="1800" dirty="0">
                <a:solidFill>
                  <a:schemeClr val="tx1"/>
                </a:solidFill>
                <a:latin typeface="Comic Sans MS" panose="030F0702030302020204" pitchFamily="66" charset="0"/>
                <a:cs typeface="Arial" panose="020B0604020202020204" pitchFamily="34" charset="0"/>
              </a:rPr>
              <a:t>                                                                                	   </a:t>
            </a:r>
            <a:r>
              <a:rPr lang="en-IN" sz="1800" dirty="0">
                <a:latin typeface="Comic Sans MS" panose="030F0702030302020204" pitchFamily="66" charset="0"/>
                <a:cs typeface="Arial" panose="020B0604020202020204" pitchFamily="34" charset="0"/>
              </a:rPr>
              <a:t>-</a:t>
            </a:r>
            <a:r>
              <a:rPr lang="en-IN" sz="1800" b="1" dirty="0">
                <a:solidFill>
                  <a:srgbClr val="00B050"/>
                </a:solidFill>
                <a:latin typeface="Comic Sans MS" panose="030F0702030302020204" pitchFamily="66" charset="0"/>
                <a:cs typeface="Arial" panose="020B0604020202020204" pitchFamily="34" charset="0"/>
              </a:rPr>
              <a:t>William J. Stanton </a:t>
            </a:r>
          </a:p>
          <a:p>
            <a:pPr lvl="1">
              <a:buClr>
                <a:srgbClr val="7030A0"/>
              </a:buClr>
            </a:pPr>
            <a:r>
              <a:rPr lang="en-IN" sz="1800" b="1" dirty="0">
                <a:solidFill>
                  <a:srgbClr val="FF0000"/>
                </a:solidFill>
                <a:latin typeface="Comic Sans MS" panose="030F0702030302020204" pitchFamily="66" charset="0"/>
                <a:cs typeface="Arial" panose="020B0604020202020204" pitchFamily="34" charset="0"/>
              </a:rPr>
              <a:t>Specialty Goods: </a:t>
            </a:r>
            <a:r>
              <a:rPr lang="en-IN" sz="1800" dirty="0">
                <a:solidFill>
                  <a:schemeClr val="tx1"/>
                </a:solidFill>
                <a:latin typeface="Comic Sans MS" panose="030F0702030302020204" pitchFamily="66" charset="0"/>
                <a:cs typeface="Arial" panose="020B0604020202020204" pitchFamily="34" charset="0"/>
              </a:rPr>
              <a:t>A tangible product for which consumers have a strong brand preference and are willing to expend substantial time and effort in locating the desired brand is called a Speciality Good.					    </a:t>
            </a:r>
          </a:p>
          <a:p>
            <a:pPr marL="457200" lvl="1" indent="0" algn="r">
              <a:buClr>
                <a:srgbClr val="7030A0"/>
              </a:buClr>
              <a:buNone/>
            </a:pPr>
            <a:r>
              <a:rPr lang="en-IN" sz="1800" dirty="0">
                <a:solidFill>
                  <a:schemeClr val="tx1"/>
                </a:solidFill>
                <a:latin typeface="Comic Sans MS" panose="030F0702030302020204" pitchFamily="66" charset="0"/>
                <a:cs typeface="Arial" panose="020B0604020202020204" pitchFamily="34" charset="0"/>
              </a:rPr>
              <a:t> - </a:t>
            </a:r>
            <a:r>
              <a:rPr lang="en-IN" sz="1800" b="1" dirty="0">
                <a:solidFill>
                  <a:srgbClr val="00B050"/>
                </a:solidFill>
                <a:latin typeface="Comic Sans MS" panose="030F0702030302020204" pitchFamily="66" charset="0"/>
                <a:cs typeface="Arial" panose="020B0604020202020204" pitchFamily="34" charset="0"/>
              </a:rPr>
              <a:t>William J. Stanton </a:t>
            </a:r>
            <a:endParaRPr lang="en-IN" sz="1800" dirty="0">
              <a:solidFill>
                <a:schemeClr val="tx1"/>
              </a:solidFill>
              <a:latin typeface="Comic Sans MS" panose="030F0702030302020204" pitchFamily="66" charset="0"/>
              <a:cs typeface="Arial" panose="020B0604020202020204" pitchFamily="34" charset="0"/>
            </a:endParaRPr>
          </a:p>
          <a:p>
            <a:pPr lvl="1">
              <a:buClr>
                <a:srgbClr val="7030A0"/>
              </a:buClr>
            </a:pPr>
            <a:r>
              <a:rPr lang="en-IN" sz="1800" b="1" dirty="0">
                <a:solidFill>
                  <a:srgbClr val="FF0000"/>
                </a:solidFill>
                <a:latin typeface="Comic Sans MS" panose="030F0702030302020204" pitchFamily="66" charset="0"/>
                <a:cs typeface="Arial" panose="020B0604020202020204" pitchFamily="34" charset="0"/>
              </a:rPr>
              <a:t>Unsought Goods:</a:t>
            </a:r>
            <a:r>
              <a:rPr lang="en-IN" sz="1800" dirty="0">
                <a:solidFill>
                  <a:schemeClr val="tx1"/>
                </a:solidFill>
                <a:latin typeface="Comic Sans MS" panose="030F0702030302020204" pitchFamily="66" charset="0"/>
                <a:cs typeface="Arial" panose="020B0604020202020204" pitchFamily="34" charset="0"/>
              </a:rPr>
              <a:t> is a new product that the consumer is not yet aware of or a product that the consumer is aware of but does not want right now.          </a:t>
            </a:r>
          </a:p>
          <a:p>
            <a:pPr marL="457200" lvl="1" indent="0" algn="r">
              <a:buClr>
                <a:srgbClr val="7030A0"/>
              </a:buClr>
              <a:buNone/>
            </a:pPr>
            <a:r>
              <a:rPr lang="en-IN" sz="1800" dirty="0">
                <a:solidFill>
                  <a:schemeClr val="tx1"/>
                </a:solidFill>
                <a:latin typeface="Comic Sans MS" panose="030F0702030302020204" pitchFamily="66" charset="0"/>
                <a:cs typeface="Arial" panose="020B0604020202020204" pitchFamily="34" charset="0"/>
              </a:rPr>
              <a:t> - </a:t>
            </a:r>
            <a:r>
              <a:rPr lang="en-IN" sz="1800" b="1" dirty="0">
                <a:solidFill>
                  <a:srgbClr val="00B050"/>
                </a:solidFill>
                <a:latin typeface="Comic Sans MS" panose="030F0702030302020204" pitchFamily="66" charset="0"/>
                <a:cs typeface="Arial" panose="020B0604020202020204" pitchFamily="34" charset="0"/>
              </a:rPr>
              <a:t>William J. Stanton </a:t>
            </a:r>
            <a:endParaRPr lang="en-IN" sz="1800" dirty="0">
              <a:solidFill>
                <a:srgbClr val="FF0000"/>
              </a:solidFill>
              <a:latin typeface="Comic Sans MS" panose="030F0702030302020204" pitchFamily="66" charset="0"/>
              <a:cs typeface="Arial" panose="020B0604020202020204" pitchFamily="34" charset="0"/>
            </a:endParaRPr>
          </a:p>
        </p:txBody>
      </p:sp>
      <p:sp>
        <p:nvSpPr>
          <p:cNvPr id="5" name="Footer Placeholder 4">
            <a:extLst>
              <a:ext uri="{FF2B5EF4-FFF2-40B4-BE49-F238E27FC236}">
                <a16:creationId xmlns:a16="http://schemas.microsoft.com/office/drawing/2014/main" xmlns="" id="{B750869F-CA3F-4FF0-B505-D532A289C5CE}"/>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207664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F31C8-CF66-44B0-B7C6-7C285E3E47F6}"/>
              </a:ext>
            </a:extLst>
          </p:cNvPr>
          <p:cNvSpPr>
            <a:spLocks noGrp="1"/>
          </p:cNvSpPr>
          <p:nvPr>
            <p:ph type="title"/>
          </p:nvPr>
        </p:nvSpPr>
        <p:spPr/>
        <p:txBody>
          <a:bodyPr/>
          <a:lstStyle/>
          <a:p>
            <a:pPr algn="ctr"/>
            <a:r>
              <a:rPr lang="en-IN" dirty="0">
                <a:solidFill>
                  <a:srgbClr val="FF0000"/>
                </a:solidFill>
                <a:latin typeface="Comic Sans MS" panose="030F0702030302020204" pitchFamily="66" charset="0"/>
              </a:rPr>
              <a:t>Digital Price</a:t>
            </a:r>
          </a:p>
        </p:txBody>
      </p:sp>
      <p:sp>
        <p:nvSpPr>
          <p:cNvPr id="3" name="Content Placeholder 2">
            <a:extLst>
              <a:ext uri="{FF2B5EF4-FFF2-40B4-BE49-F238E27FC236}">
                <a16:creationId xmlns:a16="http://schemas.microsoft.com/office/drawing/2014/main" xmlns="" id="{0FC131B0-5190-4F79-9126-AA049A03839F}"/>
              </a:ext>
            </a:extLst>
          </p:cNvPr>
          <p:cNvSpPr>
            <a:spLocks noGrp="1"/>
          </p:cNvSpPr>
          <p:nvPr>
            <p:ph idx="1"/>
          </p:nvPr>
        </p:nvSpPr>
        <p:spPr/>
        <p:txBody>
          <a:bodyPr>
            <a:normAutofit fontScale="92500" lnSpcReduction="10000"/>
          </a:bodyPr>
          <a:lstStyle/>
          <a:p>
            <a:pPr fontAlgn="base"/>
            <a:r>
              <a:rPr lang="en-IN" i="1" dirty="0">
                <a:latin typeface="Comic Sans MS" panose="030F0702030302020204" pitchFamily="66" charset="0"/>
              </a:rPr>
              <a:t>Price is the amount the consumer must exchange to receive the offering .              </a:t>
            </a:r>
          </a:p>
          <a:p>
            <a:pPr lvl="1" algn="r" fontAlgn="base">
              <a:buFontTx/>
              <a:buChar char="-"/>
            </a:pPr>
            <a:r>
              <a:rPr lang="en-IN" b="1" i="1" dirty="0">
                <a:solidFill>
                  <a:srgbClr val="00B050"/>
                </a:solidFill>
                <a:latin typeface="Comic Sans MS" panose="030F0702030302020204" pitchFamily="66" charset="0"/>
              </a:rPr>
              <a:t>Solomon et al (2009).</a:t>
            </a:r>
          </a:p>
          <a:p>
            <a:pPr marL="457200" lvl="1" indent="0" algn="just" fontAlgn="base">
              <a:buNone/>
            </a:pPr>
            <a:r>
              <a:rPr lang="en-IN" b="1" i="1" dirty="0">
                <a:solidFill>
                  <a:srgbClr val="7030A0"/>
                </a:solidFill>
                <a:latin typeface="Comic Sans MS" panose="030F0702030302020204" pitchFamily="66" charset="0"/>
              </a:rPr>
              <a:t>“ </a:t>
            </a:r>
            <a:r>
              <a:rPr lang="en-IN" b="1" dirty="0">
                <a:solidFill>
                  <a:srgbClr val="7030A0"/>
                </a:solidFill>
                <a:latin typeface="Comic Sans MS" panose="030F0702030302020204" pitchFamily="66" charset="0"/>
              </a:rPr>
              <a:t>Price is the amount of money which is needed to acquire in exchange of some combined assortment of a product and its accompanying services”</a:t>
            </a:r>
          </a:p>
          <a:p>
            <a:pPr lvl="1" algn="r" fontAlgn="base">
              <a:buFontTx/>
              <a:buChar char="-"/>
            </a:pPr>
            <a:r>
              <a:rPr lang="en-IN" b="1" i="1" dirty="0">
                <a:solidFill>
                  <a:srgbClr val="00B050"/>
                </a:solidFill>
                <a:latin typeface="Comic Sans MS" panose="030F0702030302020204" pitchFamily="66" charset="0"/>
              </a:rPr>
              <a:t>W. J. Stanton</a:t>
            </a:r>
          </a:p>
          <a:p>
            <a:pPr marL="457200" lvl="1" indent="0" algn="just" fontAlgn="base">
              <a:buNone/>
            </a:pPr>
            <a:r>
              <a:rPr lang="en-IN" b="1" i="1" dirty="0">
                <a:solidFill>
                  <a:srgbClr val="00B050"/>
                </a:solidFill>
                <a:latin typeface="Comic Sans MS" panose="030F0702030302020204" pitchFamily="66" charset="0"/>
              </a:rPr>
              <a:t>“ Price is the only element in the marketing mix that creates sales revenue; the other elements are costs”  								                - Philip Kotler</a:t>
            </a:r>
            <a:endParaRPr lang="en-IN" b="1" dirty="0">
              <a:solidFill>
                <a:srgbClr val="7030A0"/>
              </a:solidFill>
              <a:latin typeface="Comic Sans MS" panose="030F0702030302020204" pitchFamily="66" charset="0"/>
            </a:endParaRPr>
          </a:p>
          <a:p>
            <a:pPr algn="just"/>
            <a:r>
              <a:rPr lang="en-IN" dirty="0">
                <a:latin typeface="Comic Sans MS" panose="030F0702030302020204" pitchFamily="66" charset="0"/>
              </a:rPr>
              <a:t>The digital marketing mix is simply an adaptation of the traditional marketing mix, and ‘P’ for </a:t>
            </a:r>
            <a:r>
              <a:rPr lang="en-IN" i="1" dirty="0">
                <a:latin typeface="Comic Sans MS" panose="030F0702030302020204" pitchFamily="66" charset="0"/>
              </a:rPr>
              <a:t>price</a:t>
            </a:r>
            <a:r>
              <a:rPr lang="en-IN" dirty="0">
                <a:latin typeface="Comic Sans MS" panose="030F0702030302020204" pitchFamily="66" charset="0"/>
              </a:rPr>
              <a:t>. However, the Internet has influenced how online businesses price in a number of ways.</a:t>
            </a:r>
          </a:p>
          <a:p>
            <a:pPr algn="just"/>
            <a:r>
              <a:rPr lang="en-IN" dirty="0">
                <a:latin typeface="Comic Sans MS" panose="030F0702030302020204" pitchFamily="66" charset="0"/>
              </a:rPr>
              <a:t>Price is the one element of the marketing mix that </a:t>
            </a:r>
            <a:r>
              <a:rPr lang="en-IN" dirty="0">
                <a:solidFill>
                  <a:srgbClr val="00B050"/>
                </a:solidFill>
                <a:latin typeface="Comic Sans MS" panose="030F0702030302020204" pitchFamily="66" charset="0"/>
              </a:rPr>
              <a:t>produces revenue </a:t>
            </a:r>
            <a:r>
              <a:rPr lang="en-IN" dirty="0">
                <a:latin typeface="Comic Sans MS" panose="030F0702030302020204" pitchFamily="66" charset="0"/>
              </a:rPr>
              <a:t>and other elements </a:t>
            </a:r>
            <a:r>
              <a:rPr lang="en-IN" dirty="0">
                <a:solidFill>
                  <a:srgbClr val="C00000"/>
                </a:solidFill>
                <a:latin typeface="Comic Sans MS" panose="030F0702030302020204" pitchFamily="66" charset="0"/>
              </a:rPr>
              <a:t>produce costs</a:t>
            </a:r>
            <a:r>
              <a:rPr lang="en-IN" dirty="0">
                <a:latin typeface="Comic Sans MS" panose="030F0702030302020204" pitchFamily="66" charset="0"/>
              </a:rPr>
              <a:t>. </a:t>
            </a:r>
          </a:p>
          <a:p>
            <a:endParaRPr lang="en-IN" dirty="0"/>
          </a:p>
        </p:txBody>
      </p:sp>
      <p:sp>
        <p:nvSpPr>
          <p:cNvPr id="5" name="Footer Placeholder 4">
            <a:extLst>
              <a:ext uri="{FF2B5EF4-FFF2-40B4-BE49-F238E27FC236}">
                <a16:creationId xmlns:a16="http://schemas.microsoft.com/office/drawing/2014/main" xmlns="" id="{0596CF36-DB7A-44E2-9273-F9EAC7730CA4}"/>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36129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AF2443-9DC8-47CC-BACD-880F13D813B3}"/>
              </a:ext>
            </a:extLst>
          </p:cNvPr>
          <p:cNvSpPr>
            <a:spLocks noGrp="1"/>
          </p:cNvSpPr>
          <p:nvPr>
            <p:ph type="title"/>
          </p:nvPr>
        </p:nvSpPr>
        <p:spPr/>
        <p:txBody>
          <a:bodyPr>
            <a:normAutofit/>
          </a:bodyPr>
          <a:lstStyle/>
          <a:p>
            <a:r>
              <a:rPr lang="en-IN" sz="3200" b="1" dirty="0">
                <a:solidFill>
                  <a:srgbClr val="FF0000"/>
                </a:solidFill>
              </a:rPr>
              <a:t>Special Features of Digital Pricing Models </a:t>
            </a:r>
          </a:p>
        </p:txBody>
      </p:sp>
      <p:sp>
        <p:nvSpPr>
          <p:cNvPr id="3" name="Content Placeholder 2">
            <a:extLst>
              <a:ext uri="{FF2B5EF4-FFF2-40B4-BE49-F238E27FC236}">
                <a16:creationId xmlns:a16="http://schemas.microsoft.com/office/drawing/2014/main" xmlns="" id="{2BB9E855-9158-4EC6-AF77-BB61F288F696}"/>
              </a:ext>
            </a:extLst>
          </p:cNvPr>
          <p:cNvSpPr>
            <a:spLocks noGrp="1"/>
          </p:cNvSpPr>
          <p:nvPr>
            <p:ph idx="1"/>
          </p:nvPr>
        </p:nvSpPr>
        <p:spPr>
          <a:xfrm>
            <a:off x="2589212" y="1639614"/>
            <a:ext cx="8915400" cy="4277710"/>
          </a:xfrm>
        </p:spPr>
        <p:txBody>
          <a:bodyPr>
            <a:normAutofit fontScale="77500" lnSpcReduction="20000"/>
          </a:bodyPr>
          <a:lstStyle/>
          <a:p>
            <a:pPr>
              <a:buFont typeface="+mj-lt"/>
              <a:buAutoNum type="arabicPeriod"/>
            </a:pPr>
            <a:r>
              <a:rPr lang="en-IN" b="1" dirty="0"/>
              <a:t>Reduction of Intermediaries cost through digital channels </a:t>
            </a:r>
          </a:p>
          <a:p>
            <a:pPr lvl="1"/>
            <a:r>
              <a:rPr lang="en-IN" dirty="0"/>
              <a:t>People buy products online for convenience and cost – reduce intermediaries </a:t>
            </a:r>
          </a:p>
          <a:p>
            <a:pPr>
              <a:buFont typeface="+mj-lt"/>
              <a:buAutoNum type="arabicPeriod"/>
            </a:pPr>
            <a:r>
              <a:rPr lang="en-IN" b="1" dirty="0"/>
              <a:t>Knowledge of Customer Buying Habits and Propensity </a:t>
            </a:r>
          </a:p>
          <a:p>
            <a:pPr lvl="1"/>
            <a:r>
              <a:rPr lang="en-IN" dirty="0"/>
              <a:t>Helps to create cluster/persona-specific and channel-specific pricing </a:t>
            </a:r>
          </a:p>
          <a:p>
            <a:pPr>
              <a:buFont typeface="+mj-lt"/>
              <a:buAutoNum type="arabicPeriod"/>
            </a:pPr>
            <a:r>
              <a:rPr lang="en-IN" b="1" dirty="0"/>
              <a:t>Economic Pressures and Possibility of Instant Price Comparisons Online </a:t>
            </a:r>
          </a:p>
          <a:p>
            <a:pPr lvl="1"/>
            <a:r>
              <a:rPr lang="en-IN" dirty="0"/>
              <a:t>Possibility of on the spot price comparisons </a:t>
            </a:r>
          </a:p>
          <a:p>
            <a:pPr>
              <a:buFont typeface="+mj-lt"/>
              <a:buAutoNum type="arabicPeriod"/>
            </a:pPr>
            <a:r>
              <a:rPr lang="en-IN" b="1" dirty="0"/>
              <a:t>Ability for Consumers to set and Negotiate Online Prices</a:t>
            </a:r>
          </a:p>
          <a:p>
            <a:pPr lvl="1"/>
            <a:r>
              <a:rPr lang="en-IN" dirty="0"/>
              <a:t>Online Auction –</a:t>
            </a:r>
            <a:r>
              <a:rPr lang="en-IN" dirty="0" err="1"/>
              <a:t>Ebay</a:t>
            </a:r>
            <a:r>
              <a:rPr lang="en-IN" dirty="0"/>
              <a:t> – customers can barter products at self-set prices – Price control </a:t>
            </a:r>
          </a:p>
          <a:p>
            <a:pPr>
              <a:buFont typeface="+mj-lt"/>
              <a:buAutoNum type="arabicPeriod"/>
            </a:pPr>
            <a:r>
              <a:rPr lang="en-IN" b="1" dirty="0"/>
              <a:t>Customer’s Demand for Payment Elasticity</a:t>
            </a:r>
          </a:p>
          <a:p>
            <a:pPr lvl="1"/>
            <a:r>
              <a:rPr lang="en-IN" dirty="0"/>
              <a:t>Young people need easy payment options –extended payment instalments </a:t>
            </a:r>
          </a:p>
          <a:p>
            <a:pPr>
              <a:buFont typeface="+mj-lt"/>
              <a:buAutoNum type="arabicPeriod"/>
            </a:pPr>
            <a:r>
              <a:rPr lang="en-IN" b="1" dirty="0"/>
              <a:t>Possibility of Content Modularity and Digitisations</a:t>
            </a:r>
          </a:p>
          <a:p>
            <a:pPr lvl="1"/>
            <a:r>
              <a:rPr lang="en-IN" dirty="0"/>
              <a:t>Easy availability of customised digital product like  information, books, music, entertainment, gams, etc. </a:t>
            </a:r>
          </a:p>
          <a:p>
            <a:pPr lvl="1"/>
            <a:r>
              <a:rPr lang="en-IN" dirty="0"/>
              <a:t>Markets need to develop accurate and predictive pricing models </a:t>
            </a:r>
          </a:p>
          <a:p>
            <a:pPr>
              <a:buFont typeface="+mj-lt"/>
              <a:buAutoNum type="arabicPeriod"/>
            </a:pPr>
            <a:r>
              <a:rPr lang="en-IN" b="1" dirty="0"/>
              <a:t>Possibility of Innovative Business Models</a:t>
            </a:r>
          </a:p>
          <a:p>
            <a:pPr lvl="1"/>
            <a:r>
              <a:rPr lang="en-IN" dirty="0"/>
              <a:t>In-Game Payment, App Subscription, Donations, Pay As you Wish, etc </a:t>
            </a:r>
          </a:p>
        </p:txBody>
      </p:sp>
      <p:sp>
        <p:nvSpPr>
          <p:cNvPr id="5" name="Footer Placeholder 4">
            <a:extLst>
              <a:ext uri="{FF2B5EF4-FFF2-40B4-BE49-F238E27FC236}">
                <a16:creationId xmlns:a16="http://schemas.microsoft.com/office/drawing/2014/main" xmlns="" id="{1547D951-2041-4D78-BE0A-36C4E533C08E}"/>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245342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0B9D5-5541-406E-AD92-86DC6DA509D8}"/>
              </a:ext>
            </a:extLst>
          </p:cNvPr>
          <p:cNvSpPr>
            <a:spLocks noGrp="1"/>
          </p:cNvSpPr>
          <p:nvPr>
            <p:ph type="title"/>
          </p:nvPr>
        </p:nvSpPr>
        <p:spPr>
          <a:xfrm>
            <a:off x="2592925" y="624110"/>
            <a:ext cx="8911687" cy="703528"/>
          </a:xfrm>
        </p:spPr>
        <p:txBody>
          <a:bodyPr/>
          <a:lstStyle/>
          <a:p>
            <a:pPr algn="ctr"/>
            <a:r>
              <a:rPr lang="en-IN" b="1" dirty="0"/>
              <a:t>Pricing Objectives </a:t>
            </a:r>
          </a:p>
        </p:txBody>
      </p:sp>
      <p:sp>
        <p:nvSpPr>
          <p:cNvPr id="3" name="Content Placeholder 2">
            <a:extLst>
              <a:ext uri="{FF2B5EF4-FFF2-40B4-BE49-F238E27FC236}">
                <a16:creationId xmlns:a16="http://schemas.microsoft.com/office/drawing/2014/main" xmlns="" id="{231AE1FF-841D-4DE6-BDF4-72EAEE3569BA}"/>
              </a:ext>
            </a:extLst>
          </p:cNvPr>
          <p:cNvSpPr>
            <a:spLocks noGrp="1"/>
          </p:cNvSpPr>
          <p:nvPr>
            <p:ph idx="1"/>
          </p:nvPr>
        </p:nvSpPr>
        <p:spPr>
          <a:xfrm>
            <a:off x="1232452" y="1468315"/>
            <a:ext cx="10272160" cy="4442907"/>
          </a:xfrm>
        </p:spPr>
        <p:txBody>
          <a:bodyPr/>
          <a:lstStyle/>
          <a:p>
            <a:pPr>
              <a:buClr>
                <a:srgbClr val="FF0000"/>
              </a:buClr>
            </a:pPr>
            <a:r>
              <a:rPr lang="en-IN" dirty="0"/>
              <a:t>To profit maximisation</a:t>
            </a:r>
          </a:p>
          <a:p>
            <a:pPr>
              <a:buClr>
                <a:srgbClr val="FF0000"/>
              </a:buClr>
            </a:pPr>
            <a:r>
              <a:rPr lang="en-IN" dirty="0"/>
              <a:t>To earn target return (ROI)</a:t>
            </a:r>
          </a:p>
          <a:p>
            <a:pPr>
              <a:buClr>
                <a:srgbClr val="FF0000"/>
              </a:buClr>
            </a:pPr>
            <a:r>
              <a:rPr lang="en-IN" dirty="0"/>
              <a:t>To face competition</a:t>
            </a:r>
          </a:p>
          <a:p>
            <a:pPr>
              <a:buClr>
                <a:srgbClr val="FF0000"/>
              </a:buClr>
            </a:pPr>
            <a:r>
              <a:rPr lang="en-IN" dirty="0"/>
              <a:t>To increase market share</a:t>
            </a:r>
          </a:p>
          <a:p>
            <a:pPr>
              <a:buClr>
                <a:srgbClr val="FF0000"/>
              </a:buClr>
            </a:pPr>
            <a:r>
              <a:rPr lang="en-IN" dirty="0"/>
              <a:t>To Enter new market</a:t>
            </a:r>
          </a:p>
          <a:p>
            <a:pPr>
              <a:buClr>
                <a:srgbClr val="FF0000"/>
              </a:buClr>
            </a:pPr>
            <a:r>
              <a:rPr lang="en-IN" dirty="0"/>
              <a:t>To keep Competition out</a:t>
            </a:r>
          </a:p>
          <a:p>
            <a:pPr>
              <a:buClr>
                <a:srgbClr val="FF0000"/>
              </a:buClr>
            </a:pPr>
            <a:r>
              <a:rPr lang="en-IN" dirty="0"/>
              <a:t>To keep parity with competition</a:t>
            </a:r>
          </a:p>
          <a:p>
            <a:pPr>
              <a:buClr>
                <a:srgbClr val="FF0000"/>
              </a:buClr>
            </a:pPr>
            <a:r>
              <a:rPr lang="en-IN" dirty="0"/>
              <a:t>To attain a Target Market</a:t>
            </a:r>
          </a:p>
          <a:p>
            <a:pPr>
              <a:buClr>
                <a:srgbClr val="FF0000"/>
              </a:buClr>
            </a:pPr>
            <a:r>
              <a:rPr lang="en-IN" dirty="0"/>
              <a:t>To bring Price Stability</a:t>
            </a:r>
          </a:p>
          <a:p>
            <a:pPr>
              <a:buClr>
                <a:srgbClr val="FF0000"/>
              </a:buClr>
            </a:pPr>
            <a:r>
              <a:rPr lang="en-IN" dirty="0"/>
              <a:t>To survive in Competition Field</a:t>
            </a:r>
          </a:p>
          <a:p>
            <a:pPr>
              <a:buClr>
                <a:srgbClr val="FF0000"/>
              </a:buClr>
            </a:pPr>
            <a:r>
              <a:rPr lang="en-IN" dirty="0"/>
              <a:t>To balance Price over Product Line</a:t>
            </a:r>
          </a:p>
          <a:p>
            <a:pPr>
              <a:buClr>
                <a:srgbClr val="FF0000"/>
              </a:buClr>
            </a:pPr>
            <a:endParaRPr lang="en-IN" dirty="0"/>
          </a:p>
          <a:p>
            <a:endParaRPr lang="en-IN" dirty="0"/>
          </a:p>
        </p:txBody>
      </p:sp>
      <p:sp>
        <p:nvSpPr>
          <p:cNvPr id="5" name="Footer Placeholder 4">
            <a:extLst>
              <a:ext uri="{FF2B5EF4-FFF2-40B4-BE49-F238E27FC236}">
                <a16:creationId xmlns:a16="http://schemas.microsoft.com/office/drawing/2014/main" xmlns="" id="{615A589C-FDE1-4873-AB46-39FC5E6777C8}"/>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389805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A3DFCC-1A05-428F-AC6A-DD703909166E}"/>
              </a:ext>
            </a:extLst>
          </p:cNvPr>
          <p:cNvSpPr>
            <a:spLocks noGrp="1"/>
          </p:cNvSpPr>
          <p:nvPr>
            <p:ph type="title"/>
          </p:nvPr>
        </p:nvSpPr>
        <p:spPr>
          <a:xfrm>
            <a:off x="1699491" y="624110"/>
            <a:ext cx="9805121" cy="770581"/>
          </a:xfrm>
        </p:spPr>
        <p:txBody>
          <a:bodyPr/>
          <a:lstStyle/>
          <a:p>
            <a:r>
              <a:rPr lang="en-IN" dirty="0"/>
              <a:t>Factors Affecting Pricing Decisions  </a:t>
            </a:r>
          </a:p>
        </p:txBody>
      </p:sp>
      <p:sp>
        <p:nvSpPr>
          <p:cNvPr id="3" name="Content Placeholder 2">
            <a:extLst>
              <a:ext uri="{FF2B5EF4-FFF2-40B4-BE49-F238E27FC236}">
                <a16:creationId xmlns:a16="http://schemas.microsoft.com/office/drawing/2014/main" xmlns="" id="{3673F1F1-8B19-4342-8CFB-6F4660354AE6}"/>
              </a:ext>
            </a:extLst>
          </p:cNvPr>
          <p:cNvSpPr>
            <a:spLocks noGrp="1"/>
          </p:cNvSpPr>
          <p:nvPr>
            <p:ph idx="1"/>
          </p:nvPr>
        </p:nvSpPr>
        <p:spPr>
          <a:xfrm>
            <a:off x="1884218" y="1468582"/>
            <a:ext cx="9620394" cy="4442640"/>
          </a:xfrm>
        </p:spPr>
        <p:txBody>
          <a:bodyPr>
            <a:normAutofit fontScale="92500" lnSpcReduction="10000"/>
          </a:bodyPr>
          <a:lstStyle/>
          <a:p>
            <a:pPr>
              <a:buAutoNum type="alphaUcPeriod"/>
            </a:pPr>
            <a:r>
              <a:rPr lang="en-IN" b="1" dirty="0">
                <a:solidFill>
                  <a:srgbClr val="FF0000"/>
                </a:solidFill>
              </a:rPr>
              <a:t>Internal Factors </a:t>
            </a:r>
          </a:p>
          <a:p>
            <a:pPr marL="800100" lvl="1" indent="-342900">
              <a:buFont typeface="+mj-lt"/>
              <a:buAutoNum type="arabicPeriod"/>
            </a:pPr>
            <a:r>
              <a:rPr lang="en-IN" b="1" dirty="0">
                <a:solidFill>
                  <a:schemeClr val="tx1"/>
                </a:solidFill>
              </a:rPr>
              <a:t>Organisational Factors </a:t>
            </a:r>
          </a:p>
          <a:p>
            <a:pPr marL="800100" lvl="1" indent="-342900">
              <a:buFont typeface="+mj-lt"/>
              <a:buAutoNum type="arabicPeriod"/>
            </a:pPr>
            <a:r>
              <a:rPr lang="en-IN" b="1" dirty="0">
                <a:solidFill>
                  <a:schemeClr val="tx1"/>
                </a:solidFill>
              </a:rPr>
              <a:t>Marketing Mix </a:t>
            </a:r>
          </a:p>
          <a:p>
            <a:pPr marL="800100" lvl="1" indent="-342900">
              <a:buFont typeface="+mj-lt"/>
              <a:buAutoNum type="arabicPeriod"/>
            </a:pPr>
            <a:r>
              <a:rPr lang="en-IN" b="1" dirty="0">
                <a:solidFill>
                  <a:schemeClr val="tx1"/>
                </a:solidFill>
              </a:rPr>
              <a:t>Product Differentiation</a:t>
            </a:r>
          </a:p>
          <a:p>
            <a:pPr marL="800100" lvl="1" indent="-342900">
              <a:buFont typeface="+mj-lt"/>
              <a:buAutoNum type="arabicPeriod"/>
            </a:pPr>
            <a:r>
              <a:rPr lang="en-IN" b="1" dirty="0">
                <a:solidFill>
                  <a:schemeClr val="tx1"/>
                </a:solidFill>
              </a:rPr>
              <a:t>Cost of the Product</a:t>
            </a:r>
          </a:p>
          <a:p>
            <a:pPr marL="800100" lvl="1" indent="-342900">
              <a:buFont typeface="+mj-lt"/>
              <a:buAutoNum type="arabicPeriod"/>
            </a:pPr>
            <a:r>
              <a:rPr lang="en-IN" b="1" dirty="0">
                <a:solidFill>
                  <a:schemeClr val="tx1"/>
                </a:solidFill>
              </a:rPr>
              <a:t>Objectives of the Firm</a:t>
            </a:r>
            <a:endParaRPr lang="en-IN" b="1" dirty="0">
              <a:solidFill>
                <a:srgbClr val="FF0000"/>
              </a:solidFill>
            </a:endParaRPr>
          </a:p>
          <a:p>
            <a:pPr>
              <a:buAutoNum type="alphaUcPeriod"/>
            </a:pPr>
            <a:r>
              <a:rPr lang="en-IN" b="1" dirty="0">
                <a:solidFill>
                  <a:srgbClr val="FF0000"/>
                </a:solidFill>
              </a:rPr>
              <a:t>External Factors </a:t>
            </a:r>
          </a:p>
          <a:p>
            <a:pPr marL="800100" lvl="1" indent="-342900">
              <a:buFont typeface="+mj-lt"/>
              <a:buAutoNum type="arabicPeriod"/>
            </a:pPr>
            <a:r>
              <a:rPr lang="en-IN" b="1" dirty="0">
                <a:solidFill>
                  <a:schemeClr val="tx1"/>
                </a:solidFill>
              </a:rPr>
              <a:t>Demand</a:t>
            </a:r>
          </a:p>
          <a:p>
            <a:pPr marL="800100" lvl="1" indent="-342900">
              <a:buFont typeface="+mj-lt"/>
              <a:buAutoNum type="arabicPeriod"/>
            </a:pPr>
            <a:r>
              <a:rPr lang="en-IN" b="1" dirty="0">
                <a:solidFill>
                  <a:schemeClr val="tx1"/>
                </a:solidFill>
              </a:rPr>
              <a:t>Competition</a:t>
            </a:r>
          </a:p>
          <a:p>
            <a:pPr marL="800100" lvl="1" indent="-342900">
              <a:buFont typeface="+mj-lt"/>
              <a:buAutoNum type="arabicPeriod"/>
            </a:pPr>
            <a:r>
              <a:rPr lang="en-IN" b="1" dirty="0">
                <a:solidFill>
                  <a:schemeClr val="tx1"/>
                </a:solidFill>
              </a:rPr>
              <a:t>Suppliers</a:t>
            </a:r>
          </a:p>
          <a:p>
            <a:pPr marL="800100" lvl="1" indent="-342900">
              <a:buFont typeface="+mj-lt"/>
              <a:buAutoNum type="arabicPeriod"/>
            </a:pPr>
            <a:r>
              <a:rPr lang="en-IN" b="1" dirty="0">
                <a:solidFill>
                  <a:schemeClr val="tx1"/>
                </a:solidFill>
              </a:rPr>
              <a:t>Economic Conditions</a:t>
            </a:r>
          </a:p>
          <a:p>
            <a:pPr marL="800100" lvl="1" indent="-342900">
              <a:buFont typeface="+mj-lt"/>
              <a:buAutoNum type="arabicPeriod"/>
            </a:pPr>
            <a:r>
              <a:rPr lang="en-IN" b="1" dirty="0">
                <a:solidFill>
                  <a:schemeClr val="tx1"/>
                </a:solidFill>
              </a:rPr>
              <a:t>Buyers</a:t>
            </a:r>
          </a:p>
          <a:p>
            <a:pPr marL="800100" lvl="1" indent="-342900">
              <a:buFont typeface="+mj-lt"/>
              <a:buAutoNum type="arabicPeriod"/>
            </a:pPr>
            <a:r>
              <a:rPr lang="en-IN" b="1" dirty="0">
                <a:solidFill>
                  <a:schemeClr val="tx1"/>
                </a:solidFill>
              </a:rPr>
              <a:t>Government </a:t>
            </a:r>
          </a:p>
        </p:txBody>
      </p:sp>
      <p:sp>
        <p:nvSpPr>
          <p:cNvPr id="5" name="Footer Placeholder 4">
            <a:extLst>
              <a:ext uri="{FF2B5EF4-FFF2-40B4-BE49-F238E27FC236}">
                <a16:creationId xmlns:a16="http://schemas.microsoft.com/office/drawing/2014/main" xmlns="" id="{433B3D36-5723-4C52-83D1-EAFEBE6F4559}"/>
              </a:ext>
            </a:extLst>
          </p:cNvPr>
          <p:cNvSpPr>
            <a:spLocks noGrp="1"/>
          </p:cNvSpPr>
          <p:nvPr>
            <p:ph type="ftr" sz="quarter" idx="11"/>
          </p:nvPr>
        </p:nvSpPr>
        <p:spPr/>
        <p:txBody>
          <a:bodyPr/>
          <a:lstStyle/>
          <a:p>
            <a:r>
              <a:rPr lang="en-IN"/>
              <a:t>Dr.J. SUNDARARAJ, Associate Professor of Commerce, Annamalai University </a:t>
            </a:r>
          </a:p>
        </p:txBody>
      </p:sp>
      <p:pic>
        <p:nvPicPr>
          <p:cNvPr id="6" name="Picture 5" descr="Image result for factors influencing pricing decisions">
            <a:extLst>
              <a:ext uri="{FF2B5EF4-FFF2-40B4-BE49-F238E27FC236}">
                <a16:creationId xmlns:a16="http://schemas.microsoft.com/office/drawing/2014/main" xmlns="" id="{B6D8E6F8-3F12-4CC9-BABF-3F8DEF88E1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02617" y="62896"/>
            <a:ext cx="2711593" cy="1553468"/>
          </a:xfrm>
          <a:prstGeom prst="rect">
            <a:avLst/>
          </a:prstGeom>
          <a:noFill/>
          <a:ln>
            <a:noFill/>
          </a:ln>
        </p:spPr>
      </p:pic>
      <p:pic>
        <p:nvPicPr>
          <p:cNvPr id="7" name="Picture 6" descr="Image result for factors influencing pricing decisions">
            <a:extLst>
              <a:ext uri="{FF2B5EF4-FFF2-40B4-BE49-F238E27FC236}">
                <a16:creationId xmlns:a16="http://schemas.microsoft.com/office/drawing/2014/main" xmlns="" id="{9949730C-8870-4176-8574-14DDF63932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73471" y="2177578"/>
            <a:ext cx="3934691" cy="3334948"/>
          </a:xfrm>
          <a:prstGeom prst="rect">
            <a:avLst/>
          </a:prstGeom>
          <a:noFill/>
          <a:ln>
            <a:noFill/>
          </a:ln>
        </p:spPr>
      </p:pic>
      <p:sp>
        <p:nvSpPr>
          <p:cNvPr id="8" name="Date Placeholder 7"/>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141582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A4E427-71D1-40BC-AD59-98180F12D438}"/>
              </a:ext>
            </a:extLst>
          </p:cNvPr>
          <p:cNvSpPr>
            <a:spLocks noGrp="1"/>
          </p:cNvSpPr>
          <p:nvPr>
            <p:ph type="title"/>
          </p:nvPr>
        </p:nvSpPr>
        <p:spPr>
          <a:xfrm>
            <a:off x="2592925" y="221673"/>
            <a:ext cx="8911687" cy="1099127"/>
          </a:xfrm>
        </p:spPr>
        <p:txBody>
          <a:bodyPr>
            <a:normAutofit/>
          </a:bodyPr>
          <a:lstStyle/>
          <a:p>
            <a:r>
              <a:rPr lang="en-IN" dirty="0">
                <a:solidFill>
                  <a:srgbClr val="FF0000"/>
                </a:solidFill>
              </a:rPr>
              <a:t>Setting the Price Model</a:t>
            </a:r>
          </a:p>
        </p:txBody>
      </p:sp>
      <p:sp>
        <p:nvSpPr>
          <p:cNvPr id="3" name="Content Placeholder 2">
            <a:extLst>
              <a:ext uri="{FF2B5EF4-FFF2-40B4-BE49-F238E27FC236}">
                <a16:creationId xmlns:a16="http://schemas.microsoft.com/office/drawing/2014/main" xmlns="" id="{A54A0934-55F6-4A32-9DDB-6485FD9302F3}"/>
              </a:ext>
            </a:extLst>
          </p:cNvPr>
          <p:cNvSpPr>
            <a:spLocks noGrp="1"/>
          </p:cNvSpPr>
          <p:nvPr>
            <p:ph idx="1"/>
          </p:nvPr>
        </p:nvSpPr>
        <p:spPr>
          <a:xfrm>
            <a:off x="1145309" y="1320799"/>
            <a:ext cx="10359303" cy="4809637"/>
          </a:xfrm>
        </p:spPr>
        <p:txBody>
          <a:bodyPr>
            <a:normAutofit fontScale="70000" lnSpcReduction="20000"/>
          </a:bodyPr>
          <a:lstStyle/>
          <a:p>
            <a:pPr algn="just">
              <a:buFont typeface="+mj-lt"/>
              <a:buAutoNum type="alphaUcPeriod"/>
            </a:pPr>
            <a:r>
              <a:rPr lang="en-IN" b="1" dirty="0"/>
              <a:t>Selecting the Pricing Objectives</a:t>
            </a:r>
          </a:p>
          <a:p>
            <a:pPr lvl="1" algn="just">
              <a:buFont typeface="Wingdings" panose="05000000000000000000" pitchFamily="2" charset="2"/>
              <a:buChar char="Ø"/>
            </a:pPr>
            <a:r>
              <a:rPr lang="en-IN" dirty="0"/>
              <a:t>Digital Strategy – kind of revenue, market share and profit objectives – type of channel, kind of customer segments targeted – consumption patterns on those channels and sites  </a:t>
            </a:r>
          </a:p>
          <a:p>
            <a:pPr algn="just">
              <a:buFont typeface="+mj-lt"/>
              <a:buAutoNum type="alphaUcPeriod"/>
            </a:pPr>
            <a:r>
              <a:rPr lang="en-IN" b="1" dirty="0"/>
              <a:t>Determining Demand</a:t>
            </a:r>
          </a:p>
          <a:p>
            <a:pPr lvl="1" algn="just">
              <a:buFont typeface="Wingdings" panose="05000000000000000000" pitchFamily="2" charset="2"/>
              <a:buChar char="Ø"/>
            </a:pPr>
            <a:r>
              <a:rPr lang="en-IN" dirty="0"/>
              <a:t>Inverse relationship between price and demand </a:t>
            </a:r>
          </a:p>
          <a:p>
            <a:pPr lvl="1" algn="just">
              <a:buFont typeface="Wingdings" panose="05000000000000000000" pitchFamily="2" charset="2"/>
              <a:buChar char="Ø"/>
            </a:pPr>
            <a:r>
              <a:rPr lang="en-IN" dirty="0"/>
              <a:t>Different prices for different categories and lines</a:t>
            </a:r>
          </a:p>
          <a:p>
            <a:pPr lvl="1" algn="just">
              <a:buFont typeface="Wingdings" panose="05000000000000000000" pitchFamily="2" charset="2"/>
              <a:buChar char="Ø"/>
            </a:pPr>
            <a:r>
              <a:rPr lang="en-IN" dirty="0"/>
              <a:t>Varied pricing depending on the kind of site, audience, landing page, and even the day and time are selling their multi-portfolio products</a:t>
            </a:r>
            <a:endParaRPr lang="en-IN" b="1" dirty="0"/>
          </a:p>
          <a:p>
            <a:pPr algn="just">
              <a:buFont typeface="+mj-lt"/>
              <a:buAutoNum type="alphaUcPeriod"/>
            </a:pPr>
            <a:r>
              <a:rPr lang="en-IN" b="1" dirty="0"/>
              <a:t>Estimating Costs</a:t>
            </a:r>
          </a:p>
          <a:p>
            <a:pPr lvl="1" algn="just">
              <a:buFont typeface="Wingdings" panose="05000000000000000000" pitchFamily="2" charset="2"/>
              <a:buChar char="Ø"/>
            </a:pPr>
            <a:r>
              <a:rPr lang="en-IN" dirty="0"/>
              <a:t>Because of Internet, lower of intermediaries overheads </a:t>
            </a:r>
          </a:p>
          <a:p>
            <a:pPr lvl="1" algn="just">
              <a:buFont typeface="Wingdings" panose="05000000000000000000" pitchFamily="2" charset="2"/>
              <a:buChar char="Ø"/>
            </a:pPr>
            <a:r>
              <a:rPr lang="en-IN" dirty="0"/>
              <a:t>However, infrastructure and technology overhead cost – website maintenance, server set-up, online security, development cost  - accurately estimated to fix price </a:t>
            </a:r>
          </a:p>
          <a:p>
            <a:pPr algn="just">
              <a:buFont typeface="+mj-lt"/>
              <a:buAutoNum type="alphaUcPeriod"/>
            </a:pPr>
            <a:r>
              <a:rPr lang="en-IN" b="1" dirty="0"/>
              <a:t>Analysing Competitor’s Costs, Prices and Offers</a:t>
            </a:r>
          </a:p>
          <a:p>
            <a:pPr lvl="1" algn="just">
              <a:buFont typeface="Wingdings" panose="05000000000000000000" pitchFamily="2" charset="2"/>
              <a:buChar char="Ø"/>
            </a:pPr>
            <a:r>
              <a:rPr lang="en-IN" dirty="0"/>
              <a:t>Digital medium is price –sensitive – customer have access to data points on each product price </a:t>
            </a:r>
          </a:p>
          <a:p>
            <a:pPr lvl="1" algn="just">
              <a:buFont typeface="Wingdings" panose="05000000000000000000" pitchFamily="2" charset="2"/>
              <a:buChar char="Ø"/>
            </a:pPr>
            <a:r>
              <a:rPr lang="en-IN" dirty="0"/>
              <a:t>Pricing model should not only predict and pre-empt key competitors’ price moves, but also competitive enough to bigger discounts or bundling options </a:t>
            </a:r>
          </a:p>
          <a:p>
            <a:pPr algn="just">
              <a:buFont typeface="+mj-lt"/>
              <a:buAutoNum type="alphaUcPeriod"/>
            </a:pPr>
            <a:r>
              <a:rPr lang="en-IN" b="1" dirty="0"/>
              <a:t>Selecting a Pricing Method</a:t>
            </a:r>
          </a:p>
          <a:p>
            <a:pPr algn="just">
              <a:buFont typeface="+mj-lt"/>
              <a:buAutoNum type="alphaUcPeriod"/>
            </a:pPr>
            <a:r>
              <a:rPr lang="en-IN" b="1" dirty="0"/>
              <a:t>Setting the Final Price </a:t>
            </a:r>
          </a:p>
          <a:p>
            <a:pPr lvl="1" algn="just">
              <a:buFont typeface="Wingdings" panose="05000000000000000000" pitchFamily="2" charset="2"/>
              <a:buChar char="Ø"/>
            </a:pPr>
            <a:r>
              <a:rPr lang="en-IN" dirty="0"/>
              <a:t>Digital world offers flexibility in adapting prices –Amenable to quick changes </a:t>
            </a:r>
          </a:p>
          <a:p>
            <a:pPr lvl="1" algn="just">
              <a:buFont typeface="Wingdings" panose="05000000000000000000" pitchFamily="2" charset="2"/>
              <a:buChar char="Ø"/>
            </a:pPr>
            <a:r>
              <a:rPr lang="en-IN" dirty="0"/>
              <a:t>Major impact on Digital pricing comes in the form of Promotions and deals which are common to online landscape</a:t>
            </a:r>
          </a:p>
        </p:txBody>
      </p:sp>
      <p:sp>
        <p:nvSpPr>
          <p:cNvPr id="5" name="Footer Placeholder 4">
            <a:extLst>
              <a:ext uri="{FF2B5EF4-FFF2-40B4-BE49-F238E27FC236}">
                <a16:creationId xmlns:a16="http://schemas.microsoft.com/office/drawing/2014/main" xmlns="" id="{F947629E-476C-448A-AA39-8C8388950A1B}"/>
              </a:ext>
            </a:extLst>
          </p:cNvPr>
          <p:cNvSpPr>
            <a:spLocks noGrp="1"/>
          </p:cNvSpPr>
          <p:nvPr>
            <p:ph type="ftr" sz="quarter" idx="11"/>
          </p:nvPr>
        </p:nvSpPr>
        <p:spPr/>
        <p:txBody>
          <a:bodyPr/>
          <a:lstStyle/>
          <a:p>
            <a:r>
              <a:rPr lang="en-IN"/>
              <a:t>Dr.J. SUNDARARAJ, Associate Professor of Commerce, Annamalai University </a:t>
            </a:r>
          </a:p>
        </p:txBody>
      </p:sp>
      <p:pic>
        <p:nvPicPr>
          <p:cNvPr id="6" name="Picture 5" descr="C:\Users\Sundararaj\AppData\Local\Packages\Microsoft.Office.Desktop_8wekyb3d8bbwe\AC\INetCache\Content.MSO\1B8A94D4.tmp">
            <a:extLst>
              <a:ext uri="{FF2B5EF4-FFF2-40B4-BE49-F238E27FC236}">
                <a16:creationId xmlns:a16="http://schemas.microsoft.com/office/drawing/2014/main" xmlns="" id="{6846FC64-B630-41EC-92B8-780DA91CF6B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32800" y="-173471"/>
            <a:ext cx="3162299" cy="1752889"/>
          </a:xfrm>
          <a:prstGeom prst="rect">
            <a:avLst/>
          </a:prstGeom>
          <a:noFill/>
          <a:ln>
            <a:noFill/>
          </a:ln>
        </p:spPr>
      </p:pic>
      <p:sp>
        <p:nvSpPr>
          <p:cNvPr id="7" name="Date Placeholder 6"/>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183483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74D89-8725-4636-B70B-CF486D9F9202}"/>
              </a:ext>
            </a:extLst>
          </p:cNvPr>
          <p:cNvSpPr>
            <a:spLocks noGrp="1"/>
          </p:cNvSpPr>
          <p:nvPr>
            <p:ph type="title"/>
          </p:nvPr>
        </p:nvSpPr>
        <p:spPr/>
        <p:txBody>
          <a:bodyPr/>
          <a:lstStyle/>
          <a:p>
            <a:pPr algn="ctr"/>
            <a:r>
              <a:rPr lang="en-IN" dirty="0"/>
              <a:t>Pricing Polices </a:t>
            </a:r>
          </a:p>
        </p:txBody>
      </p:sp>
      <p:sp>
        <p:nvSpPr>
          <p:cNvPr id="3" name="Content Placeholder 2">
            <a:extLst>
              <a:ext uri="{FF2B5EF4-FFF2-40B4-BE49-F238E27FC236}">
                <a16:creationId xmlns:a16="http://schemas.microsoft.com/office/drawing/2014/main" xmlns="" id="{6D6DB0A5-4577-4ED7-9E2D-A43A03524989}"/>
              </a:ext>
            </a:extLst>
          </p:cNvPr>
          <p:cNvSpPr>
            <a:spLocks noGrp="1"/>
          </p:cNvSpPr>
          <p:nvPr>
            <p:ph idx="1"/>
          </p:nvPr>
        </p:nvSpPr>
        <p:spPr>
          <a:xfrm>
            <a:off x="2456873" y="1366983"/>
            <a:ext cx="9047739" cy="4544240"/>
          </a:xfrm>
        </p:spPr>
        <p:txBody>
          <a:bodyPr>
            <a:normAutofit fontScale="92500" lnSpcReduction="20000"/>
          </a:bodyPr>
          <a:lstStyle/>
          <a:p>
            <a:r>
              <a:rPr lang="en-IN" sz="2800" dirty="0">
                <a:solidFill>
                  <a:srgbClr val="7030A0"/>
                </a:solidFill>
              </a:rPr>
              <a:t>Cost based Pricing Policy</a:t>
            </a:r>
          </a:p>
          <a:p>
            <a:pPr lvl="1">
              <a:buFont typeface="Wingdings" panose="05000000000000000000" pitchFamily="2" charset="2"/>
              <a:buChar char="Ø"/>
            </a:pPr>
            <a:r>
              <a:rPr lang="en-IN" sz="2400" dirty="0">
                <a:solidFill>
                  <a:schemeClr val="tx1"/>
                </a:solidFill>
              </a:rPr>
              <a:t>Cost Plus pricing </a:t>
            </a:r>
          </a:p>
          <a:p>
            <a:pPr lvl="1">
              <a:buFont typeface="Wingdings" panose="05000000000000000000" pitchFamily="2" charset="2"/>
              <a:buChar char="Ø"/>
            </a:pPr>
            <a:r>
              <a:rPr lang="en-IN" sz="2400" dirty="0">
                <a:solidFill>
                  <a:schemeClr val="tx1"/>
                </a:solidFill>
              </a:rPr>
              <a:t>Target Pricing</a:t>
            </a:r>
          </a:p>
          <a:p>
            <a:pPr lvl="1">
              <a:buFont typeface="Wingdings" panose="05000000000000000000" pitchFamily="2" charset="2"/>
              <a:buChar char="Ø"/>
            </a:pPr>
            <a:r>
              <a:rPr lang="en-IN" sz="2400" dirty="0">
                <a:solidFill>
                  <a:schemeClr val="tx1"/>
                </a:solidFill>
              </a:rPr>
              <a:t>Break-even Pricing </a:t>
            </a:r>
          </a:p>
          <a:p>
            <a:r>
              <a:rPr lang="en-IN" sz="2800" dirty="0">
                <a:solidFill>
                  <a:srgbClr val="7030A0"/>
                </a:solidFill>
              </a:rPr>
              <a:t>Demand Based Pricing Policy</a:t>
            </a:r>
          </a:p>
          <a:p>
            <a:r>
              <a:rPr lang="en-IN" sz="2800" dirty="0">
                <a:solidFill>
                  <a:srgbClr val="7030A0"/>
                </a:solidFill>
              </a:rPr>
              <a:t>Cost-Demand based Pricing Policy</a:t>
            </a:r>
          </a:p>
          <a:p>
            <a:r>
              <a:rPr lang="en-IN" sz="2800" dirty="0">
                <a:solidFill>
                  <a:srgbClr val="7030A0"/>
                </a:solidFill>
              </a:rPr>
              <a:t>Competition based Pricing Policy </a:t>
            </a:r>
          </a:p>
          <a:p>
            <a:pPr lvl="1">
              <a:buFont typeface="Arial" panose="020B0604020202020204" pitchFamily="34" charset="0"/>
              <a:buChar char="•"/>
            </a:pPr>
            <a:r>
              <a:rPr lang="en-IN" sz="2600" dirty="0">
                <a:solidFill>
                  <a:schemeClr val="tx1"/>
                </a:solidFill>
              </a:rPr>
              <a:t>Meeting the competition </a:t>
            </a:r>
          </a:p>
          <a:p>
            <a:pPr lvl="1">
              <a:buFont typeface="Arial" panose="020B0604020202020204" pitchFamily="34" charset="0"/>
              <a:buChar char="•"/>
            </a:pPr>
            <a:r>
              <a:rPr lang="en-IN" sz="2600" dirty="0">
                <a:solidFill>
                  <a:schemeClr val="tx1"/>
                </a:solidFill>
              </a:rPr>
              <a:t>Pricing above the Competition</a:t>
            </a:r>
          </a:p>
          <a:p>
            <a:pPr lvl="1">
              <a:buFont typeface="Arial" panose="020B0604020202020204" pitchFamily="34" charset="0"/>
              <a:buChar char="•"/>
            </a:pPr>
            <a:r>
              <a:rPr lang="en-IN" sz="2600" dirty="0">
                <a:solidFill>
                  <a:schemeClr val="tx1"/>
                </a:solidFill>
              </a:rPr>
              <a:t>Pricing under the Competition</a:t>
            </a:r>
          </a:p>
        </p:txBody>
      </p:sp>
      <p:sp>
        <p:nvSpPr>
          <p:cNvPr id="5" name="Footer Placeholder 4">
            <a:extLst>
              <a:ext uri="{FF2B5EF4-FFF2-40B4-BE49-F238E27FC236}">
                <a16:creationId xmlns:a16="http://schemas.microsoft.com/office/drawing/2014/main" xmlns="" id="{C38422A2-0538-481F-A53D-FE354006BE57}"/>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177610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82793-BCAA-4343-9A5B-BF31ABA27C00}"/>
              </a:ext>
            </a:extLst>
          </p:cNvPr>
          <p:cNvSpPr>
            <a:spLocks noGrp="1"/>
          </p:cNvSpPr>
          <p:nvPr>
            <p:ph type="title"/>
          </p:nvPr>
        </p:nvSpPr>
        <p:spPr>
          <a:xfrm>
            <a:off x="1024128" y="735725"/>
            <a:ext cx="9720072" cy="1349108"/>
          </a:xfrm>
        </p:spPr>
        <p:txBody>
          <a:bodyPr>
            <a:normAutofit/>
          </a:bodyPr>
          <a:lstStyle/>
          <a:p>
            <a:r>
              <a:rPr lang="en-IN" sz="4000" dirty="0"/>
              <a:t>    </a:t>
            </a:r>
            <a:r>
              <a:rPr lang="en-IN" sz="4000" dirty="0">
                <a:latin typeface="Comic Sans MS" panose="030F0702030302020204" pitchFamily="66" charset="0"/>
              </a:rPr>
              <a:t>What is (Digital) Marketing Mix?</a:t>
            </a:r>
          </a:p>
        </p:txBody>
      </p:sp>
      <p:sp>
        <p:nvSpPr>
          <p:cNvPr id="3" name="Content Placeholder 2">
            <a:extLst>
              <a:ext uri="{FF2B5EF4-FFF2-40B4-BE49-F238E27FC236}">
                <a16:creationId xmlns:a16="http://schemas.microsoft.com/office/drawing/2014/main" xmlns="" id="{D1A6F624-0B0D-4A01-9A46-57BD45409857}"/>
              </a:ext>
            </a:extLst>
          </p:cNvPr>
          <p:cNvSpPr>
            <a:spLocks noGrp="1"/>
          </p:cNvSpPr>
          <p:nvPr>
            <p:ph idx="1"/>
          </p:nvPr>
        </p:nvSpPr>
        <p:spPr/>
        <p:txBody>
          <a:bodyPr>
            <a:normAutofit/>
          </a:bodyPr>
          <a:lstStyle/>
          <a:p>
            <a:r>
              <a:rPr lang="en-IN" dirty="0">
                <a:latin typeface="Comic Sans MS" panose="030F0702030302020204" pitchFamily="66" charset="0"/>
              </a:rPr>
              <a:t>The marketing mix is one of the most famous marketing terms. </a:t>
            </a:r>
          </a:p>
          <a:p>
            <a:r>
              <a:rPr lang="en-IN" dirty="0">
                <a:latin typeface="Comic Sans MS" panose="030F0702030302020204" pitchFamily="66" charset="0"/>
              </a:rPr>
              <a:t>The marketing mix is the </a:t>
            </a:r>
            <a:r>
              <a:rPr lang="en-IN" dirty="0">
                <a:solidFill>
                  <a:srgbClr val="FF0000"/>
                </a:solidFill>
                <a:latin typeface="Comic Sans MS" panose="030F0702030302020204" pitchFamily="66" charset="0"/>
              </a:rPr>
              <a:t>tactical or operational part </a:t>
            </a:r>
            <a:r>
              <a:rPr lang="en-IN" dirty="0">
                <a:latin typeface="Comic Sans MS" panose="030F0702030302020204" pitchFamily="66" charset="0"/>
              </a:rPr>
              <a:t>of a marketing plan. </a:t>
            </a:r>
          </a:p>
          <a:p>
            <a:r>
              <a:rPr lang="en-IN" dirty="0">
                <a:latin typeface="Comic Sans MS" panose="030F0702030302020204" pitchFamily="66" charset="0"/>
              </a:rPr>
              <a:t>The marketing mix is also called the </a:t>
            </a:r>
            <a:r>
              <a:rPr lang="en-IN" dirty="0">
                <a:solidFill>
                  <a:srgbClr val="FF0000"/>
                </a:solidFill>
                <a:latin typeface="Comic Sans MS" panose="030F0702030302020204" pitchFamily="66" charset="0"/>
              </a:rPr>
              <a:t>4 Ps </a:t>
            </a:r>
            <a:r>
              <a:rPr lang="en-IN" dirty="0">
                <a:latin typeface="Comic Sans MS" panose="030F0702030302020204" pitchFamily="66" charset="0"/>
              </a:rPr>
              <a:t>and the </a:t>
            </a:r>
            <a:r>
              <a:rPr lang="en-IN" dirty="0">
                <a:solidFill>
                  <a:srgbClr val="FF0000"/>
                </a:solidFill>
                <a:latin typeface="Comic Sans MS" panose="030F0702030302020204" pitchFamily="66" charset="0"/>
              </a:rPr>
              <a:t>8 Ps.</a:t>
            </a:r>
          </a:p>
          <a:p>
            <a:r>
              <a:rPr lang="en-IN" dirty="0">
                <a:latin typeface="Comic Sans MS" panose="030F0702030302020204" pitchFamily="66" charset="0"/>
              </a:rPr>
              <a:t>The marketing mix is the </a:t>
            </a:r>
            <a:r>
              <a:rPr lang="en-IN" b="1" dirty="0">
                <a:solidFill>
                  <a:srgbClr val="FF0000"/>
                </a:solidFill>
                <a:latin typeface="Comic Sans MS" panose="030F0702030302020204" pitchFamily="66" charset="0"/>
              </a:rPr>
              <a:t>combination of elements used by a business to enable it to meet the needs and expectations of customers</a:t>
            </a:r>
          </a:p>
          <a:p>
            <a:r>
              <a:rPr lang="en-IN" dirty="0">
                <a:latin typeface="Comic Sans MS" panose="030F0702030302020204" pitchFamily="66" charset="0"/>
              </a:rPr>
              <a:t>The challenge for marketing is to ensure that the elements of the </a:t>
            </a:r>
            <a:r>
              <a:rPr lang="en-IN" dirty="0">
                <a:solidFill>
                  <a:srgbClr val="FF0000"/>
                </a:solidFill>
                <a:latin typeface="Comic Sans MS" panose="030F0702030302020204" pitchFamily="66" charset="0"/>
              </a:rPr>
              <a:t>mix work together</a:t>
            </a:r>
            <a:r>
              <a:rPr lang="en-IN" dirty="0">
                <a:latin typeface="Comic Sans MS" panose="030F0702030302020204" pitchFamily="66" charset="0"/>
              </a:rPr>
              <a:t> to achieve the marketing objectives.</a:t>
            </a:r>
          </a:p>
          <a:p>
            <a:pPr marL="0" indent="0">
              <a:buNone/>
            </a:pPr>
            <a:endParaRPr lang="en-IN" dirty="0"/>
          </a:p>
        </p:txBody>
      </p:sp>
      <p:sp>
        <p:nvSpPr>
          <p:cNvPr id="5" name="Footer Placeholder 4">
            <a:extLst>
              <a:ext uri="{FF2B5EF4-FFF2-40B4-BE49-F238E27FC236}">
                <a16:creationId xmlns:a16="http://schemas.microsoft.com/office/drawing/2014/main" xmlns="" id="{BB39EC3A-3940-4537-99D0-D1C46A3D1FCD}"/>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563099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BDE6C-3C1C-46EE-86DD-FB95DBB8E7C2}"/>
              </a:ext>
            </a:extLst>
          </p:cNvPr>
          <p:cNvSpPr>
            <a:spLocks noGrp="1"/>
          </p:cNvSpPr>
          <p:nvPr>
            <p:ph type="title"/>
          </p:nvPr>
        </p:nvSpPr>
        <p:spPr/>
        <p:txBody>
          <a:bodyPr/>
          <a:lstStyle/>
          <a:p>
            <a:pPr algn="ctr"/>
            <a:r>
              <a:rPr lang="en-IN" dirty="0"/>
              <a:t>Pricing Strategies </a:t>
            </a:r>
          </a:p>
        </p:txBody>
      </p:sp>
      <p:sp>
        <p:nvSpPr>
          <p:cNvPr id="3" name="Content Placeholder 2">
            <a:extLst>
              <a:ext uri="{FF2B5EF4-FFF2-40B4-BE49-F238E27FC236}">
                <a16:creationId xmlns:a16="http://schemas.microsoft.com/office/drawing/2014/main" xmlns="" id="{F28256A4-B06B-432C-B717-25D959C2A6C4}"/>
              </a:ext>
            </a:extLst>
          </p:cNvPr>
          <p:cNvSpPr>
            <a:spLocks noGrp="1"/>
          </p:cNvSpPr>
          <p:nvPr>
            <p:ph idx="1"/>
          </p:nvPr>
        </p:nvSpPr>
        <p:spPr>
          <a:xfrm>
            <a:off x="2589212" y="1584960"/>
            <a:ext cx="8915400" cy="4326262"/>
          </a:xfrm>
        </p:spPr>
        <p:txBody>
          <a:bodyPr>
            <a:normAutofit fontScale="92500" lnSpcReduction="10000"/>
          </a:bodyPr>
          <a:lstStyle/>
          <a:p>
            <a:pPr algn="just"/>
            <a:r>
              <a:rPr lang="en-IN" dirty="0"/>
              <a:t>The pricing decisions to fit the competitive situations by specific products are referred  </a:t>
            </a:r>
            <a:r>
              <a:rPr lang="en-IN" b="1" dirty="0">
                <a:solidFill>
                  <a:srgbClr val="7030A0"/>
                </a:solidFill>
              </a:rPr>
              <a:t>pricing strategies.</a:t>
            </a:r>
          </a:p>
          <a:p>
            <a:pPr algn="just"/>
            <a:r>
              <a:rPr lang="en-IN" b="1" dirty="0">
                <a:solidFill>
                  <a:srgbClr val="7030A0"/>
                </a:solidFill>
              </a:rPr>
              <a:t>Pricing Policies are general and long term guidelines while pricing strategies are specific and in effect for shorter period to meet competitive situation changes. </a:t>
            </a:r>
          </a:p>
          <a:p>
            <a:r>
              <a:rPr lang="en-IN" dirty="0"/>
              <a:t>Firms do not set a single price</a:t>
            </a:r>
          </a:p>
          <a:p>
            <a:r>
              <a:rPr lang="en-IN" dirty="0"/>
              <a:t>Pricing structure changes through Product life cycle</a:t>
            </a:r>
          </a:p>
          <a:p>
            <a:r>
              <a:rPr lang="en-IN" dirty="0"/>
              <a:t>Prices will reflect changes in the environment – cost, demand, competition etc </a:t>
            </a:r>
          </a:p>
          <a:p>
            <a:pPr lvl="1">
              <a:buFont typeface="+mj-lt"/>
              <a:buAutoNum type="arabicPeriod"/>
            </a:pPr>
            <a:r>
              <a:rPr lang="en-IN" sz="2400" dirty="0">
                <a:solidFill>
                  <a:srgbClr val="FF0000"/>
                </a:solidFill>
              </a:rPr>
              <a:t>New Product Pricing Strategies </a:t>
            </a:r>
          </a:p>
          <a:p>
            <a:pPr lvl="1">
              <a:buFont typeface="+mj-lt"/>
              <a:buAutoNum type="arabicPeriod"/>
            </a:pPr>
            <a:r>
              <a:rPr lang="en-IN" sz="2400" dirty="0">
                <a:solidFill>
                  <a:srgbClr val="FF0000"/>
                </a:solidFill>
              </a:rPr>
              <a:t>Pricing of Imitative Product</a:t>
            </a:r>
          </a:p>
          <a:p>
            <a:pPr lvl="1">
              <a:buFont typeface="+mj-lt"/>
              <a:buAutoNum type="arabicPeriod"/>
            </a:pPr>
            <a:r>
              <a:rPr lang="en-IN" sz="2400" dirty="0">
                <a:solidFill>
                  <a:srgbClr val="FF0000"/>
                </a:solidFill>
              </a:rPr>
              <a:t>Product Mix Pricing Strategies </a:t>
            </a:r>
          </a:p>
          <a:p>
            <a:pPr lvl="1">
              <a:buFont typeface="+mj-lt"/>
              <a:buAutoNum type="arabicPeriod"/>
            </a:pPr>
            <a:r>
              <a:rPr lang="en-IN" sz="2400" dirty="0">
                <a:solidFill>
                  <a:srgbClr val="FF0000"/>
                </a:solidFill>
              </a:rPr>
              <a:t>Price Adjustment Strategies </a:t>
            </a:r>
          </a:p>
        </p:txBody>
      </p:sp>
      <p:sp>
        <p:nvSpPr>
          <p:cNvPr id="5" name="Footer Placeholder 4">
            <a:extLst>
              <a:ext uri="{FF2B5EF4-FFF2-40B4-BE49-F238E27FC236}">
                <a16:creationId xmlns:a16="http://schemas.microsoft.com/office/drawing/2014/main" xmlns="" id="{59B36162-9D9B-4675-903A-71C12BA0D629}"/>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199131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93483-8738-44EB-81D9-48858D46727E}"/>
              </a:ext>
            </a:extLst>
          </p:cNvPr>
          <p:cNvSpPr>
            <a:spLocks noGrp="1"/>
          </p:cNvSpPr>
          <p:nvPr>
            <p:ph type="title"/>
          </p:nvPr>
        </p:nvSpPr>
        <p:spPr>
          <a:xfrm>
            <a:off x="2592925" y="624110"/>
            <a:ext cx="8911687" cy="926016"/>
          </a:xfrm>
        </p:spPr>
        <p:txBody>
          <a:bodyPr/>
          <a:lstStyle/>
          <a:p>
            <a:pPr algn="ctr"/>
            <a:r>
              <a:rPr lang="en-IN" b="1" dirty="0">
                <a:solidFill>
                  <a:srgbClr val="FF0000"/>
                </a:solidFill>
                <a:latin typeface="Comic Sans MS" panose="030F0702030302020204" pitchFamily="66" charset="0"/>
              </a:rPr>
              <a:t>Digital Place </a:t>
            </a:r>
          </a:p>
        </p:txBody>
      </p:sp>
      <p:sp>
        <p:nvSpPr>
          <p:cNvPr id="3" name="Content Placeholder 2">
            <a:extLst>
              <a:ext uri="{FF2B5EF4-FFF2-40B4-BE49-F238E27FC236}">
                <a16:creationId xmlns:a16="http://schemas.microsoft.com/office/drawing/2014/main" xmlns="" id="{C0920CBA-09E2-40A8-978F-B39F28643654}"/>
              </a:ext>
            </a:extLst>
          </p:cNvPr>
          <p:cNvSpPr>
            <a:spLocks noGrp="1"/>
          </p:cNvSpPr>
          <p:nvPr>
            <p:ph idx="1"/>
          </p:nvPr>
        </p:nvSpPr>
        <p:spPr/>
        <p:txBody>
          <a:bodyPr/>
          <a:lstStyle/>
          <a:p>
            <a:pPr fontAlgn="base"/>
            <a:r>
              <a:rPr lang="en-IN" i="1" dirty="0">
                <a:latin typeface="Comic Sans MS" panose="030F0702030302020204" pitchFamily="66" charset="0"/>
              </a:rPr>
              <a:t>Place includes company activities that make the product available to target consumers.  - </a:t>
            </a:r>
            <a:r>
              <a:rPr lang="en-IN" b="1" i="1" dirty="0">
                <a:solidFill>
                  <a:srgbClr val="00B050"/>
                </a:solidFill>
                <a:latin typeface="Comic Sans MS" panose="030F0702030302020204" pitchFamily="66" charset="0"/>
              </a:rPr>
              <a:t>Kotler and Armstrong (2010).</a:t>
            </a:r>
            <a:endParaRPr lang="en-IN" b="1" dirty="0">
              <a:solidFill>
                <a:srgbClr val="00B050"/>
              </a:solidFill>
              <a:latin typeface="Comic Sans MS" panose="030F0702030302020204" pitchFamily="66" charset="0"/>
            </a:endParaRPr>
          </a:p>
          <a:p>
            <a:pPr fontAlgn="base"/>
            <a:r>
              <a:rPr lang="en-IN" dirty="0">
                <a:latin typeface="Comic Sans MS" panose="030F0702030302020204" pitchFamily="66" charset="0"/>
              </a:rPr>
              <a:t>Place is also known as channel, distribution, or intermediary. </a:t>
            </a:r>
          </a:p>
          <a:p>
            <a:pPr fontAlgn="base"/>
            <a:r>
              <a:rPr lang="en-IN" dirty="0">
                <a:latin typeface="Comic Sans MS" panose="030F0702030302020204" pitchFamily="66" charset="0"/>
              </a:rPr>
              <a:t>It is the mechanism through which goods and/or services are moved from the manufacturer/ service provider to the user or consumer.</a:t>
            </a:r>
          </a:p>
          <a:p>
            <a:endParaRPr lang="en-IN" dirty="0"/>
          </a:p>
        </p:txBody>
      </p:sp>
      <p:sp>
        <p:nvSpPr>
          <p:cNvPr id="5" name="Footer Placeholder 4">
            <a:extLst>
              <a:ext uri="{FF2B5EF4-FFF2-40B4-BE49-F238E27FC236}">
                <a16:creationId xmlns:a16="http://schemas.microsoft.com/office/drawing/2014/main" xmlns="" id="{BA13FBE6-B9EA-43D2-AD3F-A6D098B1EB44}"/>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1297648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6443C820-E719-4A9A-8CBA-AA49BFB1E54A}"/>
              </a:ext>
            </a:extLst>
          </p:cNvPr>
          <p:cNvSpPr>
            <a:spLocks noGrp="1"/>
          </p:cNvSpPr>
          <p:nvPr>
            <p:ph type="ftr" sz="quarter" idx="11"/>
          </p:nvPr>
        </p:nvSpPr>
        <p:spPr/>
        <p:txBody>
          <a:bodyPr/>
          <a:lstStyle/>
          <a:p>
            <a:r>
              <a:rPr lang="en-IN"/>
              <a:t>Dr.J. SUNDARARAJ, Associate Professor of Commerce, Annamalai University </a:t>
            </a:r>
          </a:p>
        </p:txBody>
      </p:sp>
      <p:pic>
        <p:nvPicPr>
          <p:cNvPr id="5" name="Picture 4" descr="Related image">
            <a:extLst>
              <a:ext uri="{FF2B5EF4-FFF2-40B4-BE49-F238E27FC236}">
                <a16:creationId xmlns:a16="http://schemas.microsoft.com/office/drawing/2014/main" xmlns="" id="{30F38FC3-F064-40F6-9AF4-50A7E9B37B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89212" y="508000"/>
            <a:ext cx="8143443" cy="5622437"/>
          </a:xfrm>
          <a:prstGeom prst="rect">
            <a:avLst/>
          </a:prstGeom>
          <a:noFill/>
          <a:ln>
            <a:noFill/>
          </a:ln>
        </p:spPr>
      </p:pic>
      <p:sp>
        <p:nvSpPr>
          <p:cNvPr id="4" name="Date Placeholder 3"/>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189128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A26ED18B-B274-4EAD-8374-D0921B698C22}"/>
              </a:ext>
            </a:extLst>
          </p:cNvPr>
          <p:cNvSpPr>
            <a:spLocks noGrp="1"/>
          </p:cNvSpPr>
          <p:nvPr>
            <p:ph type="ftr" sz="quarter" idx="11"/>
          </p:nvPr>
        </p:nvSpPr>
        <p:spPr/>
        <p:txBody>
          <a:bodyPr/>
          <a:lstStyle/>
          <a:p>
            <a:r>
              <a:rPr lang="en-IN"/>
              <a:t>Dr.J. SUNDARARAJ, Associate Professor of Commerce, Annamalai University </a:t>
            </a:r>
          </a:p>
        </p:txBody>
      </p:sp>
      <p:pic>
        <p:nvPicPr>
          <p:cNvPr id="5" name="Picture 4">
            <a:extLst>
              <a:ext uri="{FF2B5EF4-FFF2-40B4-BE49-F238E27FC236}">
                <a16:creationId xmlns:a16="http://schemas.microsoft.com/office/drawing/2014/main" xmlns="" id="{1B417243-F90B-42EC-BB27-EA5B2E6DE9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28641" y="-1101437"/>
            <a:ext cx="6858000" cy="9060874"/>
          </a:xfrm>
          <a:prstGeom prst="rect">
            <a:avLst/>
          </a:prstGeom>
        </p:spPr>
      </p:pic>
      <p:sp>
        <p:nvSpPr>
          <p:cNvPr id="4" name="Date Placeholder 3"/>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3256213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A8CDC40E-E613-4310-894B-F4A1953CFA3D}"/>
              </a:ext>
            </a:extLst>
          </p:cNvPr>
          <p:cNvSpPr>
            <a:spLocks noGrp="1"/>
          </p:cNvSpPr>
          <p:nvPr>
            <p:ph type="ftr" sz="quarter" idx="11"/>
          </p:nvPr>
        </p:nvSpPr>
        <p:spPr/>
        <p:txBody>
          <a:bodyPr/>
          <a:lstStyle/>
          <a:p>
            <a:r>
              <a:rPr lang="en-IN"/>
              <a:t>Dr.J. SUNDARARAJ, Associate Professor of Commerce, Annamalai University </a:t>
            </a:r>
          </a:p>
        </p:txBody>
      </p:sp>
      <p:pic>
        <p:nvPicPr>
          <p:cNvPr id="5" name="Picture 4">
            <a:extLst>
              <a:ext uri="{FF2B5EF4-FFF2-40B4-BE49-F238E27FC236}">
                <a16:creationId xmlns:a16="http://schemas.microsoft.com/office/drawing/2014/main" xmlns="" id="{92D043B1-47D2-45C1-8132-BED9A8262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2349314"/>
            <a:ext cx="6857999" cy="11556628"/>
          </a:xfrm>
          <a:prstGeom prst="rect">
            <a:avLst/>
          </a:prstGeom>
        </p:spPr>
      </p:pic>
      <p:sp>
        <p:nvSpPr>
          <p:cNvPr id="4" name="Date Placeholder 3"/>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280402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DA7F55-2E59-4F81-AA0F-A9AC0669B105}"/>
              </a:ext>
            </a:extLst>
          </p:cNvPr>
          <p:cNvSpPr>
            <a:spLocks noGrp="1"/>
          </p:cNvSpPr>
          <p:nvPr>
            <p:ph type="title"/>
          </p:nvPr>
        </p:nvSpPr>
        <p:spPr/>
        <p:txBody>
          <a:bodyPr/>
          <a:lstStyle/>
          <a:p>
            <a:pPr algn="ctr"/>
            <a:r>
              <a:rPr lang="en-IN" b="1" dirty="0">
                <a:solidFill>
                  <a:srgbClr val="FF0000"/>
                </a:solidFill>
              </a:rPr>
              <a:t>Digital Promotion</a:t>
            </a:r>
            <a:endParaRPr lang="en-IN" dirty="0">
              <a:solidFill>
                <a:srgbClr val="FF0000"/>
              </a:solidFill>
            </a:endParaRPr>
          </a:p>
        </p:txBody>
      </p:sp>
      <p:sp>
        <p:nvSpPr>
          <p:cNvPr id="3" name="Content Placeholder 2">
            <a:extLst>
              <a:ext uri="{FF2B5EF4-FFF2-40B4-BE49-F238E27FC236}">
                <a16:creationId xmlns:a16="http://schemas.microsoft.com/office/drawing/2014/main" xmlns="" id="{C6D3F866-1EA2-4955-8B07-D4C4B489DD2C}"/>
              </a:ext>
            </a:extLst>
          </p:cNvPr>
          <p:cNvSpPr>
            <a:spLocks noGrp="1"/>
          </p:cNvSpPr>
          <p:nvPr>
            <p:ph idx="1"/>
          </p:nvPr>
        </p:nvSpPr>
        <p:spPr/>
        <p:txBody>
          <a:bodyPr>
            <a:normAutofit/>
          </a:bodyPr>
          <a:lstStyle/>
          <a:p>
            <a:pPr algn="just" fontAlgn="base"/>
            <a:r>
              <a:rPr lang="en-IN" i="1" dirty="0">
                <a:latin typeface="Comic Sans MS" panose="030F0702030302020204" pitchFamily="66" charset="0"/>
              </a:rPr>
              <a:t>Promotion includes all of the activities marketers undertake to inform consumers about their products and to encourage potential customers to buy these products.</a:t>
            </a:r>
            <a:r>
              <a:rPr lang="en-IN" dirty="0">
                <a:latin typeface="Comic Sans MS" panose="030F0702030302020204" pitchFamily="66" charset="0"/>
              </a:rPr>
              <a:t> </a:t>
            </a:r>
          </a:p>
          <a:p>
            <a:pPr marL="0" indent="0" algn="r" fontAlgn="base">
              <a:buNone/>
            </a:pPr>
            <a:r>
              <a:rPr lang="en-IN" dirty="0">
                <a:latin typeface="Comic Sans MS" panose="030F0702030302020204" pitchFamily="66" charset="0"/>
              </a:rPr>
              <a:t> </a:t>
            </a:r>
            <a:r>
              <a:rPr lang="en-IN" i="1" dirty="0">
                <a:solidFill>
                  <a:srgbClr val="FF0000"/>
                </a:solidFill>
                <a:latin typeface="Comic Sans MS" panose="030F0702030302020204" pitchFamily="66" charset="0"/>
              </a:rPr>
              <a:t>Solomon et al (2009).</a:t>
            </a:r>
            <a:endParaRPr lang="en-IN" dirty="0">
              <a:solidFill>
                <a:srgbClr val="FF0000"/>
              </a:solidFill>
              <a:latin typeface="Comic Sans MS" panose="030F0702030302020204" pitchFamily="66" charset="0"/>
            </a:endParaRPr>
          </a:p>
          <a:p>
            <a:pPr algn="just" fontAlgn="base"/>
            <a:r>
              <a:rPr lang="en-IN" dirty="0">
                <a:latin typeface="Comic Sans MS" panose="030F0702030302020204" pitchFamily="66" charset="0"/>
              </a:rPr>
              <a:t>Promotion includes all of the tools available to the marketer for marketing communication. </a:t>
            </a:r>
          </a:p>
          <a:p>
            <a:pPr algn="just" fontAlgn="base"/>
            <a:r>
              <a:rPr lang="en-IN" dirty="0">
                <a:latin typeface="Comic Sans MS" panose="030F0702030302020204" pitchFamily="66" charset="0"/>
              </a:rPr>
              <a:t>As with Neil H. Borden’s marketing mix, marketing communications has its own promotions mix. Whilst there is no absolute agreement on the specific content of a marketing communications mix, there are many promotions elements that are often included such as sales, advertising, sales promotion, public relations, direct marketing, online communications and personal selling.</a:t>
            </a:r>
          </a:p>
          <a:p>
            <a:endParaRPr lang="en-IN" dirty="0"/>
          </a:p>
        </p:txBody>
      </p:sp>
      <p:sp>
        <p:nvSpPr>
          <p:cNvPr id="5" name="Footer Placeholder 4">
            <a:extLst>
              <a:ext uri="{FF2B5EF4-FFF2-40B4-BE49-F238E27FC236}">
                <a16:creationId xmlns:a16="http://schemas.microsoft.com/office/drawing/2014/main" xmlns="" id="{F9F7A5F2-1C0B-483B-900E-B45BD99AD9D6}"/>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4195181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3D3EAB-C752-4CFF-AE1B-1D7E503F032E}"/>
              </a:ext>
            </a:extLst>
          </p:cNvPr>
          <p:cNvSpPr>
            <a:spLocks noGrp="1"/>
          </p:cNvSpPr>
          <p:nvPr>
            <p:ph type="title"/>
          </p:nvPr>
        </p:nvSpPr>
        <p:spPr/>
        <p:txBody>
          <a:bodyPr/>
          <a:lstStyle/>
          <a:p>
            <a:endParaRPr lang="en-IN" dirty="0"/>
          </a:p>
        </p:txBody>
      </p:sp>
      <p:pic>
        <p:nvPicPr>
          <p:cNvPr id="6" name="Content Placeholder 5" descr="Image result for digital marketing element promotion">
            <a:extLst>
              <a:ext uri="{FF2B5EF4-FFF2-40B4-BE49-F238E27FC236}">
                <a16:creationId xmlns:a16="http://schemas.microsoft.com/office/drawing/2014/main" xmlns="" id="{AB9B16D0-B612-4475-A0F5-8E57C3D32F3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3382" y="357066"/>
            <a:ext cx="4974503" cy="2714282"/>
          </a:xfrm>
          <a:prstGeom prst="rect">
            <a:avLst/>
          </a:prstGeom>
          <a:noFill/>
          <a:ln>
            <a:noFill/>
          </a:ln>
        </p:spPr>
      </p:pic>
      <p:sp>
        <p:nvSpPr>
          <p:cNvPr id="5" name="Footer Placeholder 4">
            <a:extLst>
              <a:ext uri="{FF2B5EF4-FFF2-40B4-BE49-F238E27FC236}">
                <a16:creationId xmlns:a16="http://schemas.microsoft.com/office/drawing/2014/main" xmlns="" id="{4B3E78AA-8828-419D-8894-B3674E6F01C3}"/>
              </a:ext>
            </a:extLst>
          </p:cNvPr>
          <p:cNvSpPr>
            <a:spLocks noGrp="1"/>
          </p:cNvSpPr>
          <p:nvPr>
            <p:ph type="ftr" sz="quarter" idx="11"/>
          </p:nvPr>
        </p:nvSpPr>
        <p:spPr/>
        <p:txBody>
          <a:bodyPr/>
          <a:lstStyle/>
          <a:p>
            <a:r>
              <a:rPr lang="en-IN"/>
              <a:t>Dr.J. SUNDARARAJ, Associate Professor of Commerce, Annamalai University </a:t>
            </a:r>
          </a:p>
        </p:txBody>
      </p:sp>
      <p:pic>
        <p:nvPicPr>
          <p:cNvPr id="7" name="Picture 6" descr="Related image">
            <a:extLst>
              <a:ext uri="{FF2B5EF4-FFF2-40B4-BE49-F238E27FC236}">
                <a16:creationId xmlns:a16="http://schemas.microsoft.com/office/drawing/2014/main" xmlns="" id="{CC9D8861-C701-4C70-8676-3445D96C3A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30109" y="1929510"/>
            <a:ext cx="4974503" cy="4200927"/>
          </a:xfrm>
          <a:prstGeom prst="rect">
            <a:avLst/>
          </a:prstGeom>
          <a:noFill/>
          <a:ln>
            <a:noFill/>
          </a:ln>
        </p:spPr>
      </p:pic>
      <p:pic>
        <p:nvPicPr>
          <p:cNvPr id="8" name="Picture 7" descr="How small and medium businesses should plan Digital Marketing strategies?">
            <a:extLst>
              <a:ext uri="{FF2B5EF4-FFF2-40B4-BE49-F238E27FC236}">
                <a16:creationId xmlns:a16="http://schemas.microsoft.com/office/drawing/2014/main" xmlns="" id="{83F8DBF1-382C-4896-9DF6-08F91034B4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61629" y="3076719"/>
            <a:ext cx="4705062" cy="3053718"/>
          </a:xfrm>
          <a:prstGeom prst="rect">
            <a:avLst/>
          </a:prstGeom>
          <a:noFill/>
          <a:ln>
            <a:noFill/>
          </a:ln>
        </p:spPr>
      </p:pic>
      <p:sp>
        <p:nvSpPr>
          <p:cNvPr id="3" name="Date Placeholder 2"/>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148643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642642-B8B6-4D6C-9005-89E78B5F239D}"/>
              </a:ext>
            </a:extLst>
          </p:cNvPr>
          <p:cNvSpPr>
            <a:spLocks noGrp="1"/>
          </p:cNvSpPr>
          <p:nvPr>
            <p:ph type="title"/>
          </p:nvPr>
        </p:nvSpPr>
        <p:spPr/>
        <p:txBody>
          <a:bodyPr/>
          <a:lstStyle/>
          <a:p>
            <a:endParaRPr lang="en-IN"/>
          </a:p>
        </p:txBody>
      </p:sp>
      <p:pic>
        <p:nvPicPr>
          <p:cNvPr id="6" name="Content Placeholder 5">
            <a:extLst>
              <a:ext uri="{FF2B5EF4-FFF2-40B4-BE49-F238E27FC236}">
                <a16:creationId xmlns:a16="http://schemas.microsoft.com/office/drawing/2014/main" xmlns="" id="{50543E76-F2B9-4016-B8A6-19EEDF92A016}"/>
              </a:ext>
            </a:extLst>
          </p:cNvPr>
          <p:cNvPicPr>
            <a:picLocks noGrp="1" noChangeAspect="1"/>
          </p:cNvPicPr>
          <p:nvPr>
            <p:ph idx="1"/>
          </p:nvPr>
        </p:nvPicPr>
        <p:blipFill>
          <a:blip r:embed="rId2"/>
          <a:stretch>
            <a:fillRect/>
          </a:stretch>
        </p:blipFill>
        <p:spPr>
          <a:xfrm>
            <a:off x="1801091" y="1905000"/>
            <a:ext cx="9703522" cy="3719945"/>
          </a:xfrm>
          <a:prstGeom prst="rect">
            <a:avLst/>
          </a:prstGeom>
        </p:spPr>
      </p:pic>
      <p:sp>
        <p:nvSpPr>
          <p:cNvPr id="5" name="Footer Placeholder 4">
            <a:extLst>
              <a:ext uri="{FF2B5EF4-FFF2-40B4-BE49-F238E27FC236}">
                <a16:creationId xmlns:a16="http://schemas.microsoft.com/office/drawing/2014/main" xmlns="" id="{FA5729D1-B40D-4EC1-843C-779882239817}"/>
              </a:ext>
            </a:extLst>
          </p:cNvPr>
          <p:cNvSpPr>
            <a:spLocks noGrp="1"/>
          </p:cNvSpPr>
          <p:nvPr>
            <p:ph type="ftr" sz="quarter" idx="11"/>
          </p:nvPr>
        </p:nvSpPr>
        <p:spPr/>
        <p:txBody>
          <a:bodyPr/>
          <a:lstStyle/>
          <a:p>
            <a:r>
              <a:rPr lang="en-IN"/>
              <a:t>Dr.J. SUNDARARAJ, Associate Professor of Commerce, Annamalai University </a:t>
            </a:r>
          </a:p>
        </p:txBody>
      </p:sp>
      <p:sp>
        <p:nvSpPr>
          <p:cNvPr id="3" name="Date Placeholder 2"/>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269493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A179B-0379-49CC-B525-4656EC4521B9}"/>
              </a:ext>
            </a:extLst>
          </p:cNvPr>
          <p:cNvSpPr>
            <a:spLocks noGrp="1"/>
          </p:cNvSpPr>
          <p:nvPr>
            <p:ph type="title"/>
          </p:nvPr>
        </p:nvSpPr>
        <p:spPr/>
        <p:txBody>
          <a:bodyPr/>
          <a:lstStyle/>
          <a:p>
            <a:pPr algn="ctr"/>
            <a:r>
              <a:rPr lang="en-IN" dirty="0">
                <a:solidFill>
                  <a:srgbClr val="FF0000"/>
                </a:solidFill>
                <a:latin typeface="Comic Sans MS" panose="030F0702030302020204" pitchFamily="66" charset="0"/>
              </a:rPr>
              <a:t>Extended Marketing Mix</a:t>
            </a:r>
          </a:p>
        </p:txBody>
      </p:sp>
      <p:pic>
        <p:nvPicPr>
          <p:cNvPr id="4" name="Content Placeholder 3">
            <a:extLst>
              <a:ext uri="{FF2B5EF4-FFF2-40B4-BE49-F238E27FC236}">
                <a16:creationId xmlns:a16="http://schemas.microsoft.com/office/drawing/2014/main" xmlns="" id="{DFAC06E3-8BA5-47FC-B564-5952C773928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49964" y="1810328"/>
            <a:ext cx="7754647" cy="3760210"/>
          </a:xfrm>
          <a:prstGeom prst="rect">
            <a:avLst/>
          </a:prstGeom>
          <a:noFill/>
          <a:ln>
            <a:noFill/>
          </a:ln>
        </p:spPr>
      </p:pic>
      <p:sp>
        <p:nvSpPr>
          <p:cNvPr id="5" name="Footer Placeholder 4">
            <a:extLst>
              <a:ext uri="{FF2B5EF4-FFF2-40B4-BE49-F238E27FC236}">
                <a16:creationId xmlns:a16="http://schemas.microsoft.com/office/drawing/2014/main" xmlns="" id="{CE1BB203-3442-42E6-B446-75232EA396B8}"/>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3933279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890C7-E5F2-4A4A-B13D-467448FB1078}"/>
              </a:ext>
            </a:extLst>
          </p:cNvPr>
          <p:cNvSpPr>
            <a:spLocks noGrp="1"/>
          </p:cNvSpPr>
          <p:nvPr>
            <p:ph type="title"/>
          </p:nvPr>
        </p:nvSpPr>
        <p:spPr>
          <a:xfrm>
            <a:off x="2589213" y="5209308"/>
            <a:ext cx="8915400" cy="651741"/>
          </a:xfrm>
        </p:spPr>
        <p:txBody>
          <a:bodyPr>
            <a:normAutofit/>
          </a:bodyPr>
          <a:lstStyle/>
          <a:p>
            <a:r>
              <a:rPr lang="en-IN" sz="2800" b="1" dirty="0">
                <a:solidFill>
                  <a:srgbClr val="FF0000"/>
                </a:solidFill>
              </a:rPr>
              <a:t>Extended Digital Marketing Mix </a:t>
            </a:r>
          </a:p>
        </p:txBody>
      </p:sp>
      <p:sp>
        <p:nvSpPr>
          <p:cNvPr id="3" name="Picture Placeholder 2">
            <a:extLst>
              <a:ext uri="{FF2B5EF4-FFF2-40B4-BE49-F238E27FC236}">
                <a16:creationId xmlns:a16="http://schemas.microsoft.com/office/drawing/2014/main" xmlns="" id="{D7D7AFB8-6957-47B8-934B-8AA44191DC5B}"/>
              </a:ext>
            </a:extLst>
          </p:cNvPr>
          <p:cNvSpPr>
            <a:spLocks noGrp="1"/>
          </p:cNvSpPr>
          <p:nvPr>
            <p:ph type="pic" idx="1"/>
          </p:nvPr>
        </p:nvSpPr>
        <p:spPr/>
      </p:sp>
      <p:sp>
        <p:nvSpPr>
          <p:cNvPr id="4" name="Text Placeholder 3">
            <a:extLst>
              <a:ext uri="{FF2B5EF4-FFF2-40B4-BE49-F238E27FC236}">
                <a16:creationId xmlns:a16="http://schemas.microsoft.com/office/drawing/2014/main" xmlns="" id="{669DB694-8492-4B1C-B45F-4EBD51F3105C}"/>
              </a:ext>
            </a:extLst>
          </p:cNvPr>
          <p:cNvSpPr>
            <a:spLocks noGrp="1"/>
          </p:cNvSpPr>
          <p:nvPr>
            <p:ph type="body" sz="half" idx="2"/>
          </p:nvPr>
        </p:nvSpPr>
        <p:spPr/>
        <p:txBody>
          <a:bodyPr/>
          <a:lstStyle/>
          <a:p>
            <a:endParaRPr lang="en-IN" dirty="0"/>
          </a:p>
        </p:txBody>
      </p:sp>
      <p:sp>
        <p:nvSpPr>
          <p:cNvPr id="6" name="Footer Placeholder 5">
            <a:extLst>
              <a:ext uri="{FF2B5EF4-FFF2-40B4-BE49-F238E27FC236}">
                <a16:creationId xmlns:a16="http://schemas.microsoft.com/office/drawing/2014/main" xmlns="" id="{F0FD59A6-1300-4CCB-B9D4-C9E0CB5672E8}"/>
              </a:ext>
            </a:extLst>
          </p:cNvPr>
          <p:cNvSpPr>
            <a:spLocks noGrp="1"/>
          </p:cNvSpPr>
          <p:nvPr>
            <p:ph type="ftr" sz="quarter" idx="11"/>
          </p:nvPr>
        </p:nvSpPr>
        <p:spPr/>
        <p:txBody>
          <a:bodyPr/>
          <a:lstStyle/>
          <a:p>
            <a:r>
              <a:rPr lang="en-IN"/>
              <a:t>Dr.J. SUNDARARAJ, Associate Professor of Commerce, Annamalai University </a:t>
            </a:r>
          </a:p>
        </p:txBody>
      </p:sp>
      <p:graphicFrame>
        <p:nvGraphicFramePr>
          <p:cNvPr id="7" name="Diagram 6">
            <a:extLst>
              <a:ext uri="{FF2B5EF4-FFF2-40B4-BE49-F238E27FC236}">
                <a16:creationId xmlns:a16="http://schemas.microsoft.com/office/drawing/2014/main" xmlns="" id="{485C9E82-D523-488D-ABF4-9300FFBD04DA}"/>
              </a:ext>
            </a:extLst>
          </p:cNvPr>
          <p:cNvGraphicFramePr/>
          <p:nvPr>
            <p:extLst>
              <p:ext uri="{D42A27DB-BD31-4B8C-83A1-F6EECF244321}">
                <p14:modId xmlns:p14="http://schemas.microsoft.com/office/powerpoint/2010/main" val="4225379981"/>
              </p:ext>
            </p:extLst>
          </p:nvPr>
        </p:nvGraphicFramePr>
        <p:xfrm>
          <a:off x="2032000" y="531402"/>
          <a:ext cx="9472612" cy="4561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7"/>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82402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D37B5-6F75-4883-B50B-6204C2546086}"/>
              </a:ext>
            </a:extLst>
          </p:cNvPr>
          <p:cNvSpPr>
            <a:spLocks noGrp="1"/>
          </p:cNvSpPr>
          <p:nvPr>
            <p:ph type="title"/>
          </p:nvPr>
        </p:nvSpPr>
        <p:spPr/>
        <p:txBody>
          <a:bodyPr/>
          <a:lstStyle/>
          <a:p>
            <a:r>
              <a:rPr lang="en-IN" dirty="0">
                <a:latin typeface="Comic Sans MS" panose="030F0702030302020204" pitchFamily="66" charset="0"/>
              </a:rPr>
              <a:t>Definition of (Digital) Marketing Mix</a:t>
            </a:r>
          </a:p>
        </p:txBody>
      </p:sp>
      <p:sp>
        <p:nvSpPr>
          <p:cNvPr id="3" name="Content Placeholder 2">
            <a:extLst>
              <a:ext uri="{FF2B5EF4-FFF2-40B4-BE49-F238E27FC236}">
                <a16:creationId xmlns:a16="http://schemas.microsoft.com/office/drawing/2014/main" xmlns="" id="{959AFD92-A777-4138-AE3B-F8B20CE03462}"/>
              </a:ext>
            </a:extLst>
          </p:cNvPr>
          <p:cNvSpPr>
            <a:spLocks noGrp="1"/>
          </p:cNvSpPr>
          <p:nvPr>
            <p:ph idx="1"/>
          </p:nvPr>
        </p:nvSpPr>
        <p:spPr/>
        <p:txBody>
          <a:bodyPr>
            <a:normAutofit/>
          </a:bodyPr>
          <a:lstStyle/>
          <a:p>
            <a:pPr algn="just"/>
            <a:r>
              <a:rPr lang="en-IN" i="1" dirty="0">
                <a:latin typeface="Comic Sans MS" panose="030F0702030302020204" pitchFamily="66" charset="0"/>
              </a:rPr>
              <a:t>The marketing mix is . . . The set of controllable tactical marketing tools – product, price, place, and promotion – that the firm blends to produce the response it wants in the target market.  - </a:t>
            </a:r>
            <a:r>
              <a:rPr lang="en-IN" b="1" i="1" dirty="0">
                <a:solidFill>
                  <a:srgbClr val="00B050"/>
                </a:solidFill>
                <a:latin typeface="Comic Sans MS" panose="030F0702030302020204" pitchFamily="66" charset="0"/>
              </a:rPr>
              <a:t>Kotler and Armstrong (2010).</a:t>
            </a:r>
            <a:endParaRPr lang="en-IN" b="1" dirty="0">
              <a:solidFill>
                <a:srgbClr val="00B050"/>
              </a:solidFill>
              <a:latin typeface="Comic Sans MS" panose="030F0702030302020204" pitchFamily="66" charset="0"/>
            </a:endParaRPr>
          </a:p>
          <a:p>
            <a:pPr algn="just"/>
            <a:r>
              <a:rPr lang="en-IN" dirty="0">
                <a:latin typeface="Comic Sans MS" panose="030F0702030302020204" pitchFamily="66" charset="0"/>
              </a:rPr>
              <a:t>The </a:t>
            </a:r>
            <a:r>
              <a:rPr lang="en-IN" i="1" dirty="0">
                <a:solidFill>
                  <a:srgbClr val="FF0000"/>
                </a:solidFill>
                <a:latin typeface="Comic Sans MS" panose="030F0702030302020204" pitchFamily="66" charset="0"/>
              </a:rPr>
              <a:t>DIGITAL MARKETING MIX</a:t>
            </a:r>
            <a:r>
              <a:rPr lang="en-IN" dirty="0">
                <a:latin typeface="Comic Sans MS" panose="030F0702030302020204" pitchFamily="66" charset="0"/>
              </a:rPr>
              <a:t> is essentially the same as the </a:t>
            </a:r>
            <a:r>
              <a:rPr lang="en-IN" dirty="0">
                <a:solidFill>
                  <a:srgbClr val="FF0000"/>
                </a:solidFill>
                <a:latin typeface="Comic Sans MS" panose="030F0702030302020204" pitchFamily="66" charset="0"/>
              </a:rPr>
              <a:t> to the digital marketing context. Of </a:t>
            </a:r>
            <a:r>
              <a:rPr lang="en-IN" dirty="0" err="1">
                <a:solidFill>
                  <a:srgbClr val="FF0000"/>
                </a:solidFill>
                <a:latin typeface="Comic Sans MS" panose="030F0702030302020204" pitchFamily="66" charset="0"/>
              </a:rPr>
              <a:t>cours</a:t>
            </a:r>
            <a:r>
              <a:rPr lang="en-IN" u="sng" dirty="0" err="1">
                <a:solidFill>
                  <a:srgbClr val="FF0000"/>
                </a:solidFill>
                <a:latin typeface="Comic Sans MS" panose="030F0702030302020204" pitchFamily="66" charset="0"/>
                <a:hlinkClick r:id="rId2"/>
              </a:rPr>
              <a:t>marketing</a:t>
            </a:r>
            <a:r>
              <a:rPr lang="en-IN" u="sng" dirty="0">
                <a:solidFill>
                  <a:srgbClr val="FF0000"/>
                </a:solidFill>
                <a:latin typeface="Comic Sans MS" panose="030F0702030302020204" pitchFamily="66" charset="0"/>
                <a:hlinkClick r:id="rId2"/>
              </a:rPr>
              <a:t> mix</a:t>
            </a:r>
            <a:r>
              <a:rPr lang="en-IN" dirty="0">
                <a:solidFill>
                  <a:srgbClr val="FF0000"/>
                </a:solidFill>
                <a:latin typeface="Comic Sans MS" panose="030F0702030302020204" pitchFamily="66" charset="0"/>
              </a:rPr>
              <a:t>. It is simply the adaptation of </a:t>
            </a:r>
            <a:r>
              <a:rPr lang="en-IN" u="sng" dirty="0">
                <a:solidFill>
                  <a:srgbClr val="FF0000"/>
                </a:solidFill>
                <a:latin typeface="Comic Sans MS" panose="030F0702030302020204" pitchFamily="66" charset="0"/>
                <a:hlinkClick r:id="rId3"/>
              </a:rPr>
              <a:t>price</a:t>
            </a:r>
            <a:r>
              <a:rPr lang="en-IN" dirty="0">
                <a:solidFill>
                  <a:srgbClr val="FF0000"/>
                </a:solidFill>
                <a:latin typeface="Comic Sans MS" panose="030F0702030302020204" pitchFamily="66" charset="0"/>
              </a:rPr>
              <a:t>, </a:t>
            </a:r>
            <a:r>
              <a:rPr lang="en-IN" u="sng" dirty="0">
                <a:solidFill>
                  <a:srgbClr val="FF0000"/>
                </a:solidFill>
                <a:latin typeface="Comic Sans MS" panose="030F0702030302020204" pitchFamily="66" charset="0"/>
                <a:hlinkClick r:id="rId4"/>
              </a:rPr>
              <a:t>place</a:t>
            </a:r>
            <a:r>
              <a:rPr lang="en-IN" dirty="0">
                <a:solidFill>
                  <a:srgbClr val="FF0000"/>
                </a:solidFill>
                <a:latin typeface="Comic Sans MS" panose="030F0702030302020204" pitchFamily="66" charset="0"/>
              </a:rPr>
              <a:t>, </a:t>
            </a:r>
            <a:r>
              <a:rPr lang="en-IN" u="sng" dirty="0">
                <a:solidFill>
                  <a:srgbClr val="FF0000"/>
                </a:solidFill>
                <a:latin typeface="Comic Sans MS" panose="030F0702030302020204" pitchFamily="66" charset="0"/>
                <a:hlinkClick r:id="rId5"/>
              </a:rPr>
              <a:t>product</a:t>
            </a:r>
            <a:r>
              <a:rPr lang="en-IN" dirty="0">
                <a:solidFill>
                  <a:srgbClr val="FF0000"/>
                </a:solidFill>
                <a:latin typeface="Comic Sans MS" panose="030F0702030302020204" pitchFamily="66" charset="0"/>
              </a:rPr>
              <a:t> and </a:t>
            </a:r>
            <a:r>
              <a:rPr lang="en-IN" u="sng" dirty="0" err="1">
                <a:solidFill>
                  <a:srgbClr val="FF0000"/>
                </a:solidFill>
                <a:latin typeface="Comic Sans MS" panose="030F0702030302020204" pitchFamily="66" charset="0"/>
                <a:hlinkClick r:id="rId6"/>
              </a:rPr>
              <a:t>promotion</a:t>
            </a:r>
            <a:r>
              <a:rPr lang="en-IN" dirty="0" err="1">
                <a:solidFill>
                  <a:srgbClr val="FF0000"/>
                </a:solidFill>
                <a:latin typeface="Comic Sans MS" panose="030F0702030302020204" pitchFamily="66" charset="0"/>
              </a:rPr>
              <a:t>e</a:t>
            </a:r>
            <a:r>
              <a:rPr lang="en-IN" dirty="0">
                <a:solidFill>
                  <a:srgbClr val="FF0000"/>
                </a:solidFill>
                <a:latin typeface="Comic Sans MS" panose="030F0702030302020204" pitchFamily="66" charset="0"/>
              </a:rPr>
              <a:t> one could also include, people,  process, Programs and Performance or physical evidence </a:t>
            </a:r>
            <a:r>
              <a:rPr lang="en-IN" dirty="0">
                <a:latin typeface="Comic Sans MS" panose="030F0702030302020204" pitchFamily="66" charset="0"/>
              </a:rPr>
              <a:t>when marketing planning for an digital service.                                -</a:t>
            </a:r>
            <a:endParaRPr lang="en-IN" b="1" dirty="0">
              <a:solidFill>
                <a:srgbClr val="00B050"/>
              </a:solidFill>
              <a:latin typeface="Comic Sans MS" panose="030F0702030302020204" pitchFamily="66" charset="0"/>
            </a:endParaRPr>
          </a:p>
          <a:p>
            <a:pPr algn="just"/>
            <a:r>
              <a:rPr lang="en-IN" dirty="0">
                <a:latin typeface="Comic Sans MS" panose="030F0702030302020204" pitchFamily="66" charset="0"/>
              </a:rPr>
              <a:t>Markets can apply the digital marketing mix to their organization’s own </a:t>
            </a:r>
            <a:r>
              <a:rPr lang="en-IN" b="1" dirty="0">
                <a:solidFill>
                  <a:srgbClr val="00B050"/>
                </a:solidFill>
                <a:latin typeface="Comic Sans MS" panose="030F0702030302020204" pitchFamily="66" charset="0"/>
              </a:rPr>
              <a:t>product, service, brand or solution</a:t>
            </a:r>
            <a:r>
              <a:rPr lang="en-IN" dirty="0">
                <a:latin typeface="Comic Sans MS" panose="030F0702030302020204" pitchFamily="66" charset="0"/>
              </a:rPr>
              <a:t>.</a:t>
            </a:r>
          </a:p>
          <a:p>
            <a:pPr marL="0" indent="0">
              <a:buNone/>
            </a:pPr>
            <a:endParaRPr lang="en-IN" dirty="0"/>
          </a:p>
        </p:txBody>
      </p:sp>
      <p:sp>
        <p:nvSpPr>
          <p:cNvPr id="5" name="Footer Placeholder 4">
            <a:extLst>
              <a:ext uri="{FF2B5EF4-FFF2-40B4-BE49-F238E27FC236}">
                <a16:creationId xmlns:a16="http://schemas.microsoft.com/office/drawing/2014/main" xmlns="" id="{A020346B-BD9D-43C9-B6F9-748ADDA911B5}"/>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1470135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D2337-0E06-4560-8B51-9FCD48C8CE37}"/>
              </a:ext>
            </a:extLst>
          </p:cNvPr>
          <p:cNvSpPr>
            <a:spLocks noGrp="1"/>
          </p:cNvSpPr>
          <p:nvPr>
            <p:ph type="title"/>
          </p:nvPr>
        </p:nvSpPr>
        <p:spPr/>
        <p:txBody>
          <a:bodyPr/>
          <a:lstStyle/>
          <a:p>
            <a:pPr algn="ctr"/>
            <a:r>
              <a:rPr lang="en-IN" b="1" dirty="0">
                <a:solidFill>
                  <a:srgbClr val="FF0000"/>
                </a:solidFill>
              </a:rPr>
              <a:t>People  </a:t>
            </a:r>
            <a:r>
              <a:rPr lang="en-IN" b="1" dirty="0"/>
              <a:t/>
            </a:r>
            <a:br>
              <a:rPr lang="en-IN" b="1" dirty="0"/>
            </a:br>
            <a:endParaRPr lang="en-IN" dirty="0"/>
          </a:p>
        </p:txBody>
      </p:sp>
      <p:sp>
        <p:nvSpPr>
          <p:cNvPr id="3" name="Content Placeholder 2">
            <a:extLst>
              <a:ext uri="{FF2B5EF4-FFF2-40B4-BE49-F238E27FC236}">
                <a16:creationId xmlns:a16="http://schemas.microsoft.com/office/drawing/2014/main" xmlns="" id="{7F9FD02D-E36E-48B9-BB78-60E37D8C1461}"/>
              </a:ext>
            </a:extLst>
          </p:cNvPr>
          <p:cNvSpPr>
            <a:spLocks noGrp="1"/>
          </p:cNvSpPr>
          <p:nvPr>
            <p:ph idx="1"/>
          </p:nvPr>
        </p:nvSpPr>
        <p:spPr/>
        <p:txBody>
          <a:bodyPr/>
          <a:lstStyle/>
          <a:p>
            <a:pPr algn="just" fontAlgn="base"/>
            <a:endParaRPr lang="en-IN" i="1" dirty="0"/>
          </a:p>
          <a:p>
            <a:pPr algn="just" fontAlgn="base"/>
            <a:r>
              <a:rPr lang="en-IN" i="1" dirty="0"/>
              <a:t>(</a:t>
            </a:r>
            <a:r>
              <a:rPr lang="en-IN" i="1" dirty="0">
                <a:latin typeface="Comic Sans MS" panose="030F0702030302020204" pitchFamily="66" charset="0"/>
              </a:rPr>
              <a:t>People are) . . . All human actors who play a part in service delivery and thus influence the buyers’ perceptions; namely, the firm’s personnel, the customer, and other customers in the service environment.</a:t>
            </a:r>
            <a:endParaRPr lang="en-IN" dirty="0">
              <a:latin typeface="Comic Sans MS" panose="030F0702030302020204" pitchFamily="66" charset="0"/>
            </a:endParaRPr>
          </a:p>
          <a:p>
            <a:pPr marL="0" indent="0" algn="r" fontAlgn="base">
              <a:buNone/>
            </a:pPr>
            <a:r>
              <a:rPr lang="en-IN" i="1" dirty="0">
                <a:latin typeface="Comic Sans MS" panose="030F0702030302020204" pitchFamily="66" charset="0"/>
              </a:rPr>
              <a:t>- </a:t>
            </a:r>
            <a:r>
              <a:rPr lang="en-IN" b="1" i="1" dirty="0">
                <a:solidFill>
                  <a:srgbClr val="00B050"/>
                </a:solidFill>
                <a:latin typeface="Comic Sans MS" panose="030F0702030302020204" pitchFamily="66" charset="0"/>
              </a:rPr>
              <a:t>Zeithaml et al (2008).</a:t>
            </a:r>
          </a:p>
          <a:p>
            <a:pPr marL="0" indent="0" algn="r" fontAlgn="base">
              <a:buNone/>
            </a:pPr>
            <a:endParaRPr lang="en-IN" b="1" dirty="0">
              <a:solidFill>
                <a:srgbClr val="00B050"/>
              </a:solidFill>
              <a:latin typeface="Comic Sans MS" panose="030F0702030302020204" pitchFamily="66" charset="0"/>
            </a:endParaRPr>
          </a:p>
          <a:p>
            <a:pPr fontAlgn="base"/>
            <a:r>
              <a:rPr lang="en-IN" dirty="0">
                <a:latin typeface="Comic Sans MS" panose="030F0702030302020204" pitchFamily="66" charset="0"/>
              </a:rPr>
              <a:t>People are the most important element of any Digital service or experience. </a:t>
            </a:r>
          </a:p>
          <a:p>
            <a:pPr algn="just" fontAlgn="base"/>
            <a:r>
              <a:rPr lang="en-IN" dirty="0">
                <a:latin typeface="Comic Sans MS" panose="030F0702030302020204" pitchFamily="66" charset="0"/>
              </a:rPr>
              <a:t>Digital Services tend to be produced and consumed at the same moment, and aspects of the customer experience are altered to meet the individual needs of the person consuming it.</a:t>
            </a:r>
          </a:p>
          <a:p>
            <a:pPr marL="0" indent="0">
              <a:buNone/>
            </a:pPr>
            <a:endParaRPr lang="en-IN" dirty="0"/>
          </a:p>
        </p:txBody>
      </p:sp>
      <p:sp>
        <p:nvSpPr>
          <p:cNvPr id="5" name="Footer Placeholder 4">
            <a:extLst>
              <a:ext uri="{FF2B5EF4-FFF2-40B4-BE49-F238E27FC236}">
                <a16:creationId xmlns:a16="http://schemas.microsoft.com/office/drawing/2014/main" xmlns="" id="{DC1E4A2C-5B93-4DB3-B0F2-B4CB6A99CF8D}"/>
              </a:ext>
            </a:extLst>
          </p:cNvPr>
          <p:cNvSpPr>
            <a:spLocks noGrp="1"/>
          </p:cNvSpPr>
          <p:nvPr>
            <p:ph type="ftr" sz="quarter" idx="11"/>
          </p:nvPr>
        </p:nvSpPr>
        <p:spPr/>
        <p:txBody>
          <a:bodyPr/>
          <a:lstStyle/>
          <a:p>
            <a:r>
              <a:rPr lang="en-IN"/>
              <a:t>Dr.J. SUNDARARAJ, Associate Professor of Commerce, Annamalai University </a:t>
            </a:r>
          </a:p>
        </p:txBody>
      </p:sp>
      <p:pic>
        <p:nvPicPr>
          <p:cNvPr id="7" name="Picture 6" descr="C:\Users\Sundararaj\AppData\Local\Packages\Microsoft.Office.Desktop_8wekyb3d8bbwe\AC\INetCache\Content.MSO\D5EFE54A.tmp">
            <a:extLst>
              <a:ext uri="{FF2B5EF4-FFF2-40B4-BE49-F238E27FC236}">
                <a16:creationId xmlns:a16="http://schemas.microsoft.com/office/drawing/2014/main" xmlns="" id="{F41E9FD9-1C15-4AA3-BAD6-DA408C67BD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69363" y="266700"/>
            <a:ext cx="2790825" cy="1638300"/>
          </a:xfrm>
          <a:prstGeom prst="rect">
            <a:avLst/>
          </a:prstGeom>
          <a:noFill/>
          <a:ln>
            <a:noFill/>
          </a:ln>
        </p:spPr>
      </p:pic>
      <p:pic>
        <p:nvPicPr>
          <p:cNvPr id="8" name="Picture 7" descr="Image result for people in digital marketing">
            <a:extLst>
              <a:ext uri="{FF2B5EF4-FFF2-40B4-BE49-F238E27FC236}">
                <a16:creationId xmlns:a16="http://schemas.microsoft.com/office/drawing/2014/main" xmlns="" id="{B2E74B53-9412-467B-A243-D270C56ADF9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5466" y="311411"/>
            <a:ext cx="2724150" cy="1581150"/>
          </a:xfrm>
          <a:prstGeom prst="rect">
            <a:avLst/>
          </a:prstGeom>
          <a:noFill/>
          <a:ln>
            <a:noFill/>
          </a:ln>
        </p:spPr>
      </p:pic>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603495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7E6CB-1766-49CE-B6D0-295F3C8BB9DE}"/>
              </a:ext>
            </a:extLst>
          </p:cNvPr>
          <p:cNvSpPr>
            <a:spLocks noGrp="1"/>
          </p:cNvSpPr>
          <p:nvPr>
            <p:ph type="title"/>
          </p:nvPr>
        </p:nvSpPr>
        <p:spPr/>
        <p:txBody>
          <a:bodyPr/>
          <a:lstStyle/>
          <a:p>
            <a:r>
              <a:rPr lang="en-IN" dirty="0">
                <a:solidFill>
                  <a:srgbClr val="FF0000"/>
                </a:solidFill>
                <a:latin typeface="Comic Sans MS" panose="030F0702030302020204" pitchFamily="66" charset="0"/>
              </a:rPr>
              <a:t>PEOPLE</a:t>
            </a:r>
          </a:p>
        </p:txBody>
      </p:sp>
      <p:sp>
        <p:nvSpPr>
          <p:cNvPr id="3" name="Content Placeholder 2">
            <a:extLst>
              <a:ext uri="{FF2B5EF4-FFF2-40B4-BE49-F238E27FC236}">
                <a16:creationId xmlns:a16="http://schemas.microsoft.com/office/drawing/2014/main" xmlns="" id="{FF9A9C83-6C96-4483-8311-EB0486933475}"/>
              </a:ext>
            </a:extLst>
          </p:cNvPr>
          <p:cNvSpPr>
            <a:spLocks noGrp="1"/>
          </p:cNvSpPr>
          <p:nvPr>
            <p:ph idx="1"/>
          </p:nvPr>
        </p:nvSpPr>
        <p:spPr/>
        <p:txBody>
          <a:bodyPr/>
          <a:lstStyle/>
          <a:p>
            <a:pPr algn="just"/>
            <a:r>
              <a:rPr lang="en-IN" dirty="0">
                <a:latin typeface="Comic Sans MS" panose="030F0702030302020204" pitchFamily="66" charset="0"/>
              </a:rPr>
              <a:t>Involves </a:t>
            </a:r>
            <a:r>
              <a:rPr lang="en-IN" dirty="0">
                <a:solidFill>
                  <a:srgbClr val="FF0000"/>
                </a:solidFill>
                <a:latin typeface="Comic Sans MS" panose="030F0702030302020204" pitchFamily="66" charset="0"/>
              </a:rPr>
              <a:t>developing online teams </a:t>
            </a:r>
            <a:r>
              <a:rPr lang="en-IN" dirty="0">
                <a:latin typeface="Comic Sans MS" panose="030F0702030302020204" pitchFamily="66" charset="0"/>
              </a:rPr>
              <a:t>with a mix of digital marketing expertise, technology know-how, multi-channel experience, knowledge of automation tools, and most of all, target customer insights.  </a:t>
            </a:r>
          </a:p>
          <a:p>
            <a:pPr algn="just"/>
            <a:r>
              <a:rPr lang="en-IN" dirty="0">
                <a:latin typeface="Comic Sans MS" panose="030F0702030302020204" pitchFamily="66" charset="0"/>
              </a:rPr>
              <a:t>It also involves how to look at customers with all their human impulses and desires to know what would entice them most towards marketing efforts both on the content and creative side.</a:t>
            </a:r>
          </a:p>
        </p:txBody>
      </p:sp>
      <p:sp>
        <p:nvSpPr>
          <p:cNvPr id="5" name="Footer Placeholder 4">
            <a:extLst>
              <a:ext uri="{FF2B5EF4-FFF2-40B4-BE49-F238E27FC236}">
                <a16:creationId xmlns:a16="http://schemas.microsoft.com/office/drawing/2014/main" xmlns="" id="{105BE87F-96FB-447D-94BF-BEA6F4702829}"/>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12667136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53F3-5EED-461A-99B3-BBC93D9132E0}"/>
              </a:ext>
            </a:extLst>
          </p:cNvPr>
          <p:cNvSpPr>
            <a:spLocks noGrp="1"/>
          </p:cNvSpPr>
          <p:nvPr>
            <p:ph type="title"/>
          </p:nvPr>
        </p:nvSpPr>
        <p:spPr/>
        <p:txBody>
          <a:bodyPr/>
          <a:lstStyle/>
          <a:p>
            <a:pPr algn="ctr"/>
            <a:r>
              <a:rPr lang="en-IN" b="1" dirty="0">
                <a:solidFill>
                  <a:srgbClr val="FF0000"/>
                </a:solidFill>
              </a:rPr>
              <a:t>Process</a:t>
            </a:r>
            <a:r>
              <a:rPr lang="en-IN" b="1" dirty="0"/>
              <a:t/>
            </a:r>
            <a:br>
              <a:rPr lang="en-IN" b="1" dirty="0"/>
            </a:br>
            <a:endParaRPr lang="en-IN" dirty="0"/>
          </a:p>
        </p:txBody>
      </p:sp>
      <p:sp>
        <p:nvSpPr>
          <p:cNvPr id="3" name="Content Placeholder 2">
            <a:extLst>
              <a:ext uri="{FF2B5EF4-FFF2-40B4-BE49-F238E27FC236}">
                <a16:creationId xmlns:a16="http://schemas.microsoft.com/office/drawing/2014/main" xmlns="" id="{C52DCDD8-1FC0-4EBF-BF3A-CF9F284A8AAD}"/>
              </a:ext>
            </a:extLst>
          </p:cNvPr>
          <p:cNvSpPr>
            <a:spLocks noGrp="1"/>
          </p:cNvSpPr>
          <p:nvPr>
            <p:ph idx="1"/>
          </p:nvPr>
        </p:nvSpPr>
        <p:spPr/>
        <p:txBody>
          <a:bodyPr>
            <a:normAutofit fontScale="92500" lnSpcReduction="20000"/>
          </a:bodyPr>
          <a:lstStyle/>
          <a:p>
            <a:pPr fontAlgn="base"/>
            <a:r>
              <a:rPr lang="en-IN" i="1" dirty="0">
                <a:latin typeface="Comic Sans MS" panose="030F0702030302020204" pitchFamily="66" charset="0"/>
              </a:rPr>
              <a:t>Process is) . . . The actual procedures, mechanisms, and flow of activities by which the service is delivered – this service delivery and operating systems.</a:t>
            </a:r>
            <a:endParaRPr lang="en-IN" dirty="0">
              <a:latin typeface="Comic Sans MS" panose="030F0702030302020204" pitchFamily="66" charset="0"/>
            </a:endParaRPr>
          </a:p>
          <a:p>
            <a:pPr marL="0" indent="0" algn="r" fontAlgn="base">
              <a:buNone/>
            </a:pPr>
            <a:r>
              <a:rPr lang="en-IN" i="1" dirty="0">
                <a:latin typeface="Comic Sans MS" panose="030F0702030302020204" pitchFamily="66" charset="0"/>
              </a:rPr>
              <a:t>-   </a:t>
            </a:r>
            <a:r>
              <a:rPr lang="en-IN" b="1" i="1" dirty="0">
                <a:solidFill>
                  <a:srgbClr val="00B050"/>
                </a:solidFill>
                <a:latin typeface="Comic Sans MS" panose="030F0702030302020204" pitchFamily="66" charset="0"/>
              </a:rPr>
              <a:t>Zeithaml et al (2008)</a:t>
            </a:r>
            <a:r>
              <a:rPr lang="en-IN" i="1" dirty="0">
                <a:latin typeface="Comic Sans MS" panose="030F0702030302020204" pitchFamily="66" charset="0"/>
              </a:rPr>
              <a:t>.</a:t>
            </a:r>
            <a:endParaRPr lang="en-IN" dirty="0">
              <a:latin typeface="Comic Sans MS" panose="030F0702030302020204" pitchFamily="66" charset="0"/>
            </a:endParaRPr>
          </a:p>
          <a:p>
            <a:pPr algn="just" fontAlgn="base"/>
            <a:r>
              <a:rPr lang="en-IN" dirty="0">
                <a:latin typeface="Comic Sans MS" panose="030F0702030302020204" pitchFamily="66" charset="0"/>
              </a:rPr>
              <a:t>There are a number of perceptions of the concept of process within the business and marketing literature. </a:t>
            </a:r>
          </a:p>
          <a:p>
            <a:pPr algn="just" fontAlgn="base"/>
            <a:r>
              <a:rPr lang="en-US" dirty="0">
                <a:latin typeface="Comic Sans MS" panose="030F0702030302020204" pitchFamily="66" charset="0"/>
              </a:rPr>
              <a:t>A </a:t>
            </a:r>
            <a:r>
              <a:rPr lang="en-US" b="1" dirty="0">
                <a:latin typeface="Comic Sans MS" panose="030F0702030302020204" pitchFamily="66" charset="0"/>
              </a:rPr>
              <a:t>digital marketing process</a:t>
            </a:r>
            <a:r>
              <a:rPr lang="en-US" dirty="0">
                <a:latin typeface="Comic Sans MS" panose="030F0702030302020204" pitchFamily="66" charset="0"/>
              </a:rPr>
              <a:t> is a broad term to explain any number of steps you take to achieve a </a:t>
            </a:r>
            <a:r>
              <a:rPr lang="en-US" b="1" dirty="0">
                <a:latin typeface="Comic Sans MS" panose="030F0702030302020204" pitchFamily="66" charset="0"/>
              </a:rPr>
              <a:t>digital</a:t>
            </a:r>
            <a:r>
              <a:rPr lang="en-US" dirty="0">
                <a:latin typeface="Comic Sans MS" panose="030F0702030302020204" pitchFamily="66" charset="0"/>
              </a:rPr>
              <a:t> strategy. </a:t>
            </a:r>
          </a:p>
          <a:p>
            <a:pPr algn="just" fontAlgn="base"/>
            <a:r>
              <a:rPr lang="en-US" dirty="0">
                <a:latin typeface="Comic Sans MS" panose="030F0702030302020204" pitchFamily="66" charset="0"/>
              </a:rPr>
              <a:t>It might have a </a:t>
            </a:r>
            <a:r>
              <a:rPr lang="en-US" b="1" dirty="0">
                <a:latin typeface="Comic Sans MS" panose="030F0702030302020204" pitchFamily="66" charset="0"/>
              </a:rPr>
              <a:t>digital marketing process</a:t>
            </a:r>
            <a:r>
              <a:rPr lang="en-US" dirty="0">
                <a:latin typeface="Comic Sans MS" panose="030F0702030302020204" pitchFamily="66" charset="0"/>
              </a:rPr>
              <a:t> to curate content, schedule posts, and engage with your audience as part of your social media strategy</a:t>
            </a:r>
            <a:endParaRPr lang="en-IN" dirty="0">
              <a:latin typeface="Comic Sans MS" panose="030F0702030302020204" pitchFamily="66" charset="0"/>
            </a:endParaRPr>
          </a:p>
          <a:p>
            <a:pPr algn="just" fontAlgn="base"/>
            <a:r>
              <a:rPr lang="en-IN" dirty="0">
                <a:latin typeface="Comic Sans MS" panose="030F0702030302020204" pitchFamily="66" charset="0"/>
              </a:rPr>
              <a:t>Some see processes as a means to achieve an outcome, for example – to achieve a 30% market share a company implements a marketing planning process.</a:t>
            </a:r>
          </a:p>
          <a:p>
            <a:pPr algn="just" fontAlgn="base"/>
            <a:r>
              <a:rPr lang="en-IN" dirty="0">
                <a:latin typeface="Comic Sans MS" panose="030F0702030302020204" pitchFamily="66" charset="0"/>
              </a:rPr>
              <a:t>However in reality it is more about the customer interface between the business and consumer and how they deal with each other in a series of steps in stages, i.e. throughout the process.</a:t>
            </a:r>
          </a:p>
          <a:p>
            <a:endParaRPr lang="en-IN" dirty="0"/>
          </a:p>
        </p:txBody>
      </p:sp>
      <p:sp>
        <p:nvSpPr>
          <p:cNvPr id="5" name="Footer Placeholder 4">
            <a:extLst>
              <a:ext uri="{FF2B5EF4-FFF2-40B4-BE49-F238E27FC236}">
                <a16:creationId xmlns:a16="http://schemas.microsoft.com/office/drawing/2014/main" xmlns="" id="{9E2F5187-33EA-4AFC-8C3C-784CEA49C877}"/>
              </a:ext>
            </a:extLst>
          </p:cNvPr>
          <p:cNvSpPr>
            <a:spLocks noGrp="1"/>
          </p:cNvSpPr>
          <p:nvPr>
            <p:ph type="ftr" sz="quarter" idx="11"/>
          </p:nvPr>
        </p:nvSpPr>
        <p:spPr/>
        <p:txBody>
          <a:bodyPr/>
          <a:lstStyle/>
          <a:p>
            <a:r>
              <a:rPr lang="en-IN" dirty="0" err="1"/>
              <a:t>Dr.J</a:t>
            </a:r>
            <a:r>
              <a:rPr lang="en-IN" dirty="0"/>
              <a:t>. SUNDARARAJ, Associate Professor of Commerce, Annamalai University </a:t>
            </a:r>
          </a:p>
        </p:txBody>
      </p:sp>
      <p:pic>
        <p:nvPicPr>
          <p:cNvPr id="7" name="Picture 6" descr="C:\Users\Sundararaj\AppData\Local\Packages\Microsoft.Office.Desktop_8wekyb3d8bbwe\AC\INetCache\Content.MSO\A92D6E64.tmp">
            <a:extLst>
              <a:ext uri="{FF2B5EF4-FFF2-40B4-BE49-F238E27FC236}">
                <a16:creationId xmlns:a16="http://schemas.microsoft.com/office/drawing/2014/main" xmlns="" id="{EA7817B6-0676-42B1-B505-0369979DA7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56637" y="314185"/>
            <a:ext cx="2847975" cy="1600200"/>
          </a:xfrm>
          <a:prstGeom prst="rect">
            <a:avLst/>
          </a:prstGeom>
          <a:noFill/>
          <a:ln>
            <a:noFill/>
          </a:ln>
        </p:spPr>
      </p:pic>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1924476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6020E-AD43-4EDE-ADF2-331B26CA6D0B}"/>
              </a:ext>
            </a:extLst>
          </p:cNvPr>
          <p:cNvSpPr>
            <a:spLocks noGrp="1"/>
          </p:cNvSpPr>
          <p:nvPr>
            <p:ph type="title"/>
          </p:nvPr>
        </p:nvSpPr>
        <p:spPr/>
        <p:txBody>
          <a:bodyPr/>
          <a:lstStyle/>
          <a:p>
            <a:r>
              <a:rPr lang="en-IN" dirty="0">
                <a:solidFill>
                  <a:srgbClr val="FF0000"/>
                </a:solidFill>
                <a:latin typeface="Comic Sans MS" panose="030F0702030302020204" pitchFamily="66" charset="0"/>
              </a:rPr>
              <a:t>Processes</a:t>
            </a:r>
          </a:p>
        </p:txBody>
      </p:sp>
      <p:sp>
        <p:nvSpPr>
          <p:cNvPr id="3" name="Content Placeholder 2">
            <a:extLst>
              <a:ext uri="{FF2B5EF4-FFF2-40B4-BE49-F238E27FC236}">
                <a16:creationId xmlns:a16="http://schemas.microsoft.com/office/drawing/2014/main" xmlns="" id="{5F9844C5-5D5F-4943-B667-1A272B47AC89}"/>
              </a:ext>
            </a:extLst>
          </p:cNvPr>
          <p:cNvSpPr>
            <a:spLocks noGrp="1"/>
          </p:cNvSpPr>
          <p:nvPr>
            <p:ph idx="1"/>
          </p:nvPr>
        </p:nvSpPr>
        <p:spPr/>
        <p:txBody>
          <a:bodyPr/>
          <a:lstStyle/>
          <a:p>
            <a:pPr algn="just"/>
            <a:r>
              <a:rPr lang="en-IN" dirty="0">
                <a:latin typeface="Comic Sans MS" panose="030F0702030302020204" pitchFamily="66" charset="0"/>
              </a:rPr>
              <a:t>Involves developing a rigorous process-driven marketing organisation which lays down clear steps </a:t>
            </a:r>
          </a:p>
          <a:p>
            <a:pPr lvl="1" algn="just"/>
            <a:r>
              <a:rPr lang="en-IN" dirty="0">
                <a:latin typeface="Comic Sans MS" panose="030F0702030302020204" pitchFamily="66" charset="0"/>
              </a:rPr>
              <a:t>to understand and identify target customer clusters, </a:t>
            </a:r>
          </a:p>
          <a:p>
            <a:pPr lvl="1" algn="just"/>
            <a:r>
              <a:rPr lang="en-IN" dirty="0">
                <a:latin typeface="Comic Sans MS" panose="030F0702030302020204" pitchFamily="66" charset="0"/>
              </a:rPr>
              <a:t>develop thought-through and tightly integrated supplier-customer processes and </a:t>
            </a:r>
          </a:p>
          <a:p>
            <a:pPr lvl="1" algn="just"/>
            <a:r>
              <a:rPr lang="en-IN" dirty="0">
                <a:latin typeface="Comic Sans MS" panose="030F0702030302020204" pitchFamily="66" charset="0"/>
              </a:rPr>
              <a:t>manage campaigns </a:t>
            </a:r>
          </a:p>
          <a:p>
            <a:pPr marL="0" indent="0" algn="just">
              <a:buNone/>
            </a:pPr>
            <a:r>
              <a:rPr lang="en-IN" dirty="0">
                <a:latin typeface="Comic Sans MS" panose="030F0702030302020204" pitchFamily="66" charset="0"/>
              </a:rPr>
              <a:t>as a series of processes with clearly aligned goals parallel to consumer funnel activities, with ways and means to refine them as needed.</a:t>
            </a:r>
          </a:p>
          <a:p>
            <a:pPr algn="just"/>
            <a:endParaRPr lang="en-IN" dirty="0">
              <a:latin typeface="Comic Sans MS" panose="030F0702030302020204" pitchFamily="66" charset="0"/>
            </a:endParaRPr>
          </a:p>
        </p:txBody>
      </p:sp>
      <p:sp>
        <p:nvSpPr>
          <p:cNvPr id="5" name="Footer Placeholder 4">
            <a:extLst>
              <a:ext uri="{FF2B5EF4-FFF2-40B4-BE49-F238E27FC236}">
                <a16:creationId xmlns:a16="http://schemas.microsoft.com/office/drawing/2014/main" xmlns="" id="{4B1251A1-76DC-4470-A55A-63E0C4D0D9DF}"/>
              </a:ext>
            </a:extLst>
          </p:cNvPr>
          <p:cNvSpPr>
            <a:spLocks noGrp="1"/>
          </p:cNvSpPr>
          <p:nvPr>
            <p:ph type="ftr" sz="quarter" idx="11"/>
          </p:nvPr>
        </p:nvSpPr>
        <p:spPr/>
        <p:txBody>
          <a:bodyPr/>
          <a:lstStyle/>
          <a:p>
            <a:r>
              <a:rPr lang="en-IN"/>
              <a:t>Dr.J. SUNDARARAJ, Associate Professor of Commerce, Annamalai University </a:t>
            </a:r>
          </a:p>
        </p:txBody>
      </p:sp>
      <p:pic>
        <p:nvPicPr>
          <p:cNvPr id="8" name="Picture 7" descr="C:\Users\Sundararaj\AppData\Local\Packages\Microsoft.Office.Desktop_8wekyb3d8bbwe\AC\INetCache\Content.MSO\FD58AB7E.tmp">
            <a:extLst>
              <a:ext uri="{FF2B5EF4-FFF2-40B4-BE49-F238E27FC236}">
                <a16:creationId xmlns:a16="http://schemas.microsoft.com/office/drawing/2014/main" xmlns="" id="{1148F77B-0B2A-4064-9874-A4A619985E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85086" y="4590998"/>
            <a:ext cx="2524125" cy="1809750"/>
          </a:xfrm>
          <a:prstGeom prst="rect">
            <a:avLst/>
          </a:prstGeom>
          <a:noFill/>
          <a:ln>
            <a:noFill/>
          </a:ln>
        </p:spPr>
      </p:pic>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731910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88CEBC-E440-406C-BD5F-5EE9FC8B904D}"/>
              </a:ext>
            </a:extLst>
          </p:cNvPr>
          <p:cNvSpPr>
            <a:spLocks noGrp="1"/>
          </p:cNvSpPr>
          <p:nvPr>
            <p:ph type="title"/>
          </p:nvPr>
        </p:nvSpPr>
        <p:spPr/>
        <p:txBody>
          <a:bodyPr/>
          <a:lstStyle/>
          <a:p>
            <a:pPr algn="ctr"/>
            <a:r>
              <a:rPr lang="en-IN" dirty="0">
                <a:solidFill>
                  <a:srgbClr val="FF0000"/>
                </a:solidFill>
                <a:latin typeface="Comic Sans MS" panose="030F0702030302020204" pitchFamily="66" charset="0"/>
              </a:rPr>
              <a:t>Programs</a:t>
            </a:r>
          </a:p>
        </p:txBody>
      </p:sp>
      <p:sp>
        <p:nvSpPr>
          <p:cNvPr id="3" name="Content Placeholder 2">
            <a:extLst>
              <a:ext uri="{FF2B5EF4-FFF2-40B4-BE49-F238E27FC236}">
                <a16:creationId xmlns:a16="http://schemas.microsoft.com/office/drawing/2014/main" xmlns="" id="{41B17E5B-60FD-4F99-8CE0-70F02A46B417}"/>
              </a:ext>
            </a:extLst>
          </p:cNvPr>
          <p:cNvSpPr>
            <a:spLocks noGrp="1"/>
          </p:cNvSpPr>
          <p:nvPr>
            <p:ph idx="1"/>
          </p:nvPr>
        </p:nvSpPr>
        <p:spPr/>
        <p:txBody>
          <a:bodyPr/>
          <a:lstStyle/>
          <a:p>
            <a:pPr algn="just"/>
            <a:r>
              <a:rPr lang="en-IN" dirty="0" err="1">
                <a:latin typeface="Comic Sans MS" panose="030F0702030302020204" pitchFamily="66" charset="0"/>
              </a:rPr>
              <a:t>Programe</a:t>
            </a:r>
            <a:r>
              <a:rPr lang="en-IN" dirty="0">
                <a:latin typeface="Comic Sans MS" panose="030F0702030302020204" pitchFamily="66" charset="0"/>
              </a:rPr>
              <a:t> involves the </a:t>
            </a:r>
            <a:r>
              <a:rPr lang="en-IN" dirty="0">
                <a:solidFill>
                  <a:srgbClr val="FF0000"/>
                </a:solidFill>
                <a:latin typeface="Comic Sans MS" panose="030F0702030302020204" pitchFamily="66" charset="0"/>
              </a:rPr>
              <a:t>set of all traditional and digital marketing activities </a:t>
            </a:r>
            <a:r>
              <a:rPr lang="en-IN" dirty="0">
                <a:latin typeface="Comic Sans MS" panose="030F0702030302020204" pitchFamily="66" charset="0"/>
              </a:rPr>
              <a:t>which the marketer would run in parallel where </a:t>
            </a:r>
            <a:r>
              <a:rPr lang="en-IN" dirty="0">
                <a:solidFill>
                  <a:srgbClr val="FF0000"/>
                </a:solidFill>
                <a:latin typeface="Comic Sans MS" panose="030F0702030302020204" pitchFamily="66" charset="0"/>
              </a:rPr>
              <a:t>each one would leverage the other </a:t>
            </a:r>
            <a:r>
              <a:rPr lang="en-IN" dirty="0">
                <a:solidFill>
                  <a:srgbClr val="00B050"/>
                </a:solidFill>
                <a:latin typeface="Comic Sans MS" panose="030F0702030302020204" pitchFamily="66" charset="0"/>
              </a:rPr>
              <a:t>to execute </a:t>
            </a:r>
            <a:r>
              <a:rPr lang="en-IN" dirty="0">
                <a:latin typeface="Comic Sans MS" panose="030F0702030302020204" pitchFamily="66" charset="0"/>
              </a:rPr>
              <a:t>an integrated marketing programme.</a:t>
            </a:r>
          </a:p>
          <a:p>
            <a:pPr algn="just"/>
            <a:r>
              <a:rPr lang="en-IN" dirty="0">
                <a:latin typeface="Comic Sans MS" panose="030F0702030302020204" pitchFamily="66" charset="0"/>
              </a:rPr>
              <a:t>It is defined as the entire set of consumer-driven programs which are run in a holistic manner online and offline to meet a firm’s marketing objectives.</a:t>
            </a:r>
          </a:p>
          <a:p>
            <a:pPr algn="just"/>
            <a:r>
              <a:rPr lang="en-IN" dirty="0">
                <a:latin typeface="Comic Sans MS" panose="030F0702030302020204" pitchFamily="66" charset="0"/>
              </a:rPr>
              <a:t>It also includes all the multi-channel initiatives which are taken across traditional and new platforms to make sure that customers at all stages, be it targets, prospects, or leads are touched upon and impacted in a 360-degree manner. </a:t>
            </a:r>
          </a:p>
        </p:txBody>
      </p:sp>
      <p:sp>
        <p:nvSpPr>
          <p:cNvPr id="5" name="Footer Placeholder 4">
            <a:extLst>
              <a:ext uri="{FF2B5EF4-FFF2-40B4-BE49-F238E27FC236}">
                <a16:creationId xmlns:a16="http://schemas.microsoft.com/office/drawing/2014/main" xmlns="" id="{875F7091-FBAC-4FFF-9277-A553A011C88B}"/>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2063782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AE8A4-7A9A-4BD2-AC9A-B1056AAD0DB5}"/>
              </a:ext>
            </a:extLst>
          </p:cNvPr>
          <p:cNvSpPr>
            <a:spLocks noGrp="1"/>
          </p:cNvSpPr>
          <p:nvPr>
            <p:ph type="title"/>
          </p:nvPr>
        </p:nvSpPr>
        <p:spPr/>
        <p:txBody>
          <a:bodyPr/>
          <a:lstStyle/>
          <a:p>
            <a:pPr algn="ctr"/>
            <a:r>
              <a:rPr lang="en-IN" dirty="0">
                <a:solidFill>
                  <a:srgbClr val="FF0000"/>
                </a:solidFill>
                <a:latin typeface="Comic Sans MS" panose="030F0702030302020204" pitchFamily="66" charset="0"/>
              </a:rPr>
              <a:t>Performance </a:t>
            </a:r>
          </a:p>
        </p:txBody>
      </p:sp>
      <p:sp>
        <p:nvSpPr>
          <p:cNvPr id="3" name="Content Placeholder 2">
            <a:extLst>
              <a:ext uri="{FF2B5EF4-FFF2-40B4-BE49-F238E27FC236}">
                <a16:creationId xmlns:a16="http://schemas.microsoft.com/office/drawing/2014/main" xmlns="" id="{1488374E-1EDF-44B7-80BD-DE28D0300675}"/>
              </a:ext>
            </a:extLst>
          </p:cNvPr>
          <p:cNvSpPr>
            <a:spLocks noGrp="1"/>
          </p:cNvSpPr>
          <p:nvPr>
            <p:ph idx="1"/>
          </p:nvPr>
        </p:nvSpPr>
        <p:spPr/>
        <p:txBody>
          <a:bodyPr/>
          <a:lstStyle/>
          <a:p>
            <a:r>
              <a:rPr lang="en-IN" dirty="0">
                <a:latin typeface="Comic Sans MS" panose="030F0702030302020204" pitchFamily="66" charset="0"/>
              </a:rPr>
              <a:t>It means planning for and exhibiting not only business performance but also being seen as a company that has an impact on environment and society as a whole.</a:t>
            </a:r>
          </a:p>
          <a:p>
            <a:r>
              <a:rPr lang="en-IN" dirty="0">
                <a:latin typeface="Comic Sans MS" panose="030F0702030302020204" pitchFamily="66" charset="0"/>
              </a:rPr>
              <a:t>Performance relates to capturing and measuring the range of possible outcome measures that have financial and non-financial implications – Profitability as well as brand and customer equity and those beyond the company itself – Social Responsibility, legal, ethical and community related. </a:t>
            </a:r>
          </a:p>
        </p:txBody>
      </p:sp>
      <p:sp>
        <p:nvSpPr>
          <p:cNvPr id="5" name="Footer Placeholder 4">
            <a:extLst>
              <a:ext uri="{FF2B5EF4-FFF2-40B4-BE49-F238E27FC236}">
                <a16:creationId xmlns:a16="http://schemas.microsoft.com/office/drawing/2014/main" xmlns="" id="{ABF7EE4F-B98C-41B6-B818-69CB6321C4DE}"/>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4018931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7058FF-3F51-4C78-A273-9FC0B6FEE6DA}"/>
              </a:ext>
            </a:extLst>
          </p:cNvPr>
          <p:cNvSpPr>
            <a:spLocks noGrp="1"/>
          </p:cNvSpPr>
          <p:nvPr>
            <p:ph type="title"/>
          </p:nvPr>
        </p:nvSpPr>
        <p:spPr>
          <a:xfrm>
            <a:off x="2592925" y="624110"/>
            <a:ext cx="8911687" cy="798290"/>
          </a:xfrm>
        </p:spPr>
        <p:txBody>
          <a:bodyPr/>
          <a:lstStyle/>
          <a:p>
            <a:r>
              <a:rPr lang="en-IN" dirty="0">
                <a:solidFill>
                  <a:srgbClr val="FF0000"/>
                </a:solidFill>
                <a:latin typeface="Comic Sans MS" panose="030F0702030302020204" pitchFamily="66" charset="0"/>
              </a:rPr>
              <a:t>Performance </a:t>
            </a:r>
            <a:endParaRPr lang="en-IN" dirty="0"/>
          </a:p>
        </p:txBody>
      </p:sp>
      <p:sp>
        <p:nvSpPr>
          <p:cNvPr id="3" name="Content Placeholder 2">
            <a:extLst>
              <a:ext uri="{FF2B5EF4-FFF2-40B4-BE49-F238E27FC236}">
                <a16:creationId xmlns:a16="http://schemas.microsoft.com/office/drawing/2014/main" xmlns="" id="{B7FD1190-7AA1-4C45-B315-AECAC2E3C2FC}"/>
              </a:ext>
            </a:extLst>
          </p:cNvPr>
          <p:cNvSpPr>
            <a:spLocks noGrp="1"/>
          </p:cNvSpPr>
          <p:nvPr>
            <p:ph idx="1"/>
          </p:nvPr>
        </p:nvSpPr>
        <p:spPr/>
        <p:txBody>
          <a:bodyPr/>
          <a:lstStyle/>
          <a:p>
            <a:r>
              <a:rPr lang="en-IN" dirty="0">
                <a:latin typeface="Comic Sans MS" panose="030F0702030302020204" pitchFamily="66" charset="0"/>
              </a:rPr>
              <a:t>The final P related to setting up systems and ways to measure performance and desired outputs at each stage of the marketing activity, through well-defined metrics and KPIs (Key Performance Indicators). </a:t>
            </a:r>
          </a:p>
          <a:p>
            <a:r>
              <a:rPr lang="en-IN" dirty="0">
                <a:latin typeface="Comic Sans MS" panose="030F0702030302020204" pitchFamily="66" charset="0"/>
              </a:rPr>
              <a:t>Performance evaluation should touch all of the other Ps to continually refine the offering mix, related pricing offered, performance of various channels of purchase, and the extent of impact brought about by various promotional set-ups. </a:t>
            </a:r>
          </a:p>
        </p:txBody>
      </p:sp>
      <p:sp>
        <p:nvSpPr>
          <p:cNvPr id="5" name="Footer Placeholder 4">
            <a:extLst>
              <a:ext uri="{FF2B5EF4-FFF2-40B4-BE49-F238E27FC236}">
                <a16:creationId xmlns:a16="http://schemas.microsoft.com/office/drawing/2014/main" xmlns="" id="{4D9A409F-AE1F-4613-8C69-7DA876F3CBB6}"/>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3915043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9A6FE95-1875-4A39-8557-B82EE789B01F}"/>
              </a:ext>
            </a:extLst>
          </p:cNvPr>
          <p:cNvSpPr>
            <a:spLocks noGrp="1"/>
          </p:cNvSpPr>
          <p:nvPr>
            <p:ph type="title"/>
          </p:nvPr>
        </p:nvSpPr>
        <p:spPr/>
        <p:txBody>
          <a:bodyPr/>
          <a:lstStyle/>
          <a:p>
            <a:pPr algn="ctr"/>
            <a:r>
              <a:rPr lang="en-IN" b="1" dirty="0">
                <a:solidFill>
                  <a:srgbClr val="FF0000"/>
                </a:solidFill>
              </a:rPr>
              <a:t>Physical Evidence</a:t>
            </a:r>
            <a:r>
              <a:rPr lang="en-IN" b="1" dirty="0"/>
              <a:t/>
            </a:r>
            <a:br>
              <a:rPr lang="en-IN" b="1" dirty="0"/>
            </a:br>
            <a:endParaRPr lang="en-IN" dirty="0"/>
          </a:p>
        </p:txBody>
      </p:sp>
      <p:sp>
        <p:nvSpPr>
          <p:cNvPr id="5" name="Content Placeholder 4">
            <a:extLst>
              <a:ext uri="{FF2B5EF4-FFF2-40B4-BE49-F238E27FC236}">
                <a16:creationId xmlns:a16="http://schemas.microsoft.com/office/drawing/2014/main" xmlns="" id="{041D6373-8FFE-4A25-AD5C-51B9ACCABA3D}"/>
              </a:ext>
            </a:extLst>
          </p:cNvPr>
          <p:cNvSpPr>
            <a:spLocks noGrp="1"/>
          </p:cNvSpPr>
          <p:nvPr>
            <p:ph idx="1"/>
          </p:nvPr>
        </p:nvSpPr>
        <p:spPr/>
        <p:txBody>
          <a:bodyPr/>
          <a:lstStyle/>
          <a:p>
            <a:pPr fontAlgn="base"/>
            <a:r>
              <a:rPr lang="en-IN" i="1" dirty="0"/>
              <a:t>(</a:t>
            </a:r>
            <a:r>
              <a:rPr lang="en-IN" i="1" dirty="0">
                <a:latin typeface="Comic Sans MS" panose="030F0702030302020204" pitchFamily="66" charset="0"/>
              </a:rPr>
              <a:t>Physical evidence is) . . . The environment in which the service is delivered, and where the firm and customer interact, and any tangible components that facilitate performance or communication of the service.</a:t>
            </a:r>
            <a:endParaRPr lang="en-IN" dirty="0">
              <a:latin typeface="Comic Sans MS" panose="030F0702030302020204" pitchFamily="66" charset="0"/>
            </a:endParaRPr>
          </a:p>
          <a:p>
            <a:pPr marL="457200" lvl="1" indent="0" algn="r" fontAlgn="base">
              <a:buNone/>
            </a:pPr>
            <a:r>
              <a:rPr lang="en-IN" i="1" dirty="0">
                <a:solidFill>
                  <a:srgbClr val="FF0000"/>
                </a:solidFill>
                <a:latin typeface="Comic Sans MS" panose="030F0702030302020204" pitchFamily="66" charset="0"/>
              </a:rPr>
              <a:t>- </a:t>
            </a:r>
            <a:r>
              <a:rPr lang="en-IN" b="1" i="1" dirty="0">
                <a:solidFill>
                  <a:srgbClr val="00B050"/>
                </a:solidFill>
                <a:latin typeface="Comic Sans MS" panose="030F0702030302020204" pitchFamily="66" charset="0"/>
              </a:rPr>
              <a:t>Zeithaml et al (2008)</a:t>
            </a:r>
            <a:endParaRPr lang="en-IN" b="1" dirty="0">
              <a:solidFill>
                <a:srgbClr val="00B050"/>
              </a:solidFill>
              <a:latin typeface="Comic Sans MS" panose="030F0702030302020204" pitchFamily="66" charset="0"/>
            </a:endParaRPr>
          </a:p>
          <a:p>
            <a:pPr fontAlgn="base"/>
            <a:r>
              <a:rPr lang="en-IN" dirty="0">
                <a:latin typeface="Comic Sans MS" panose="030F0702030302020204" pitchFamily="66" charset="0"/>
              </a:rPr>
              <a:t>Physical Evidence is the material part of a service. </a:t>
            </a:r>
          </a:p>
          <a:p>
            <a:pPr fontAlgn="base"/>
            <a:r>
              <a:rPr lang="en-IN" dirty="0">
                <a:latin typeface="Comic Sans MS" panose="030F0702030302020204" pitchFamily="66" charset="0"/>
              </a:rPr>
              <a:t>Strictly speaking there are no physical attributes to a service, so a consumer tends to rely on material cues. </a:t>
            </a:r>
          </a:p>
          <a:p>
            <a:pPr fontAlgn="base"/>
            <a:r>
              <a:rPr lang="en-IN" dirty="0">
                <a:latin typeface="Comic Sans MS" panose="030F0702030302020204" pitchFamily="66" charset="0"/>
              </a:rPr>
              <a:t>There are many examples of physical evidence, including some of the following buildings, equipment, signs and logos, annual accounts and business reports, brochures, your website, and even your business cards.</a:t>
            </a:r>
          </a:p>
          <a:p>
            <a:endParaRPr lang="en-IN" dirty="0"/>
          </a:p>
        </p:txBody>
      </p:sp>
      <p:sp>
        <p:nvSpPr>
          <p:cNvPr id="3" name="Footer Placeholder 2">
            <a:extLst>
              <a:ext uri="{FF2B5EF4-FFF2-40B4-BE49-F238E27FC236}">
                <a16:creationId xmlns:a16="http://schemas.microsoft.com/office/drawing/2014/main" xmlns="" id="{E78811EF-9FBC-4CBB-9889-B8FDC0399B93}"/>
              </a:ext>
            </a:extLst>
          </p:cNvPr>
          <p:cNvSpPr>
            <a:spLocks noGrp="1"/>
          </p:cNvSpPr>
          <p:nvPr>
            <p:ph type="ftr" sz="quarter" idx="11"/>
          </p:nvPr>
        </p:nvSpPr>
        <p:spPr/>
        <p:txBody>
          <a:bodyPr/>
          <a:lstStyle/>
          <a:p>
            <a:r>
              <a:rPr lang="en-IN" b="1">
                <a:solidFill>
                  <a:srgbClr val="A52B9C"/>
                </a:solidFill>
              </a:rPr>
              <a:t>Dr.J. SUNDARARAJ, Associate Professor of Commerce, Annamalai University </a:t>
            </a:r>
            <a:endParaRPr lang="en-IN" dirty="0">
              <a:solidFill>
                <a:srgbClr val="7030A0"/>
              </a:solidFill>
            </a:endParaRPr>
          </a:p>
        </p:txBody>
      </p:sp>
      <p:sp>
        <p:nvSpPr>
          <p:cNvPr id="6" name="Date Placeholder 5"/>
          <p:cNvSpPr>
            <a:spLocks noGrp="1"/>
          </p:cNvSpPr>
          <p:nvPr>
            <p:ph type="dt" sz="half" idx="10"/>
          </p:nvPr>
        </p:nvSpPr>
        <p:spPr/>
        <p:txBody>
          <a:bodyPr/>
          <a:lstStyle/>
          <a:p>
            <a:r>
              <a:rPr lang="en-US" dirty="0" smtClean="0"/>
              <a:t>16-09-2019</a:t>
            </a:r>
            <a:endParaRPr lang="en-IN" dirty="0"/>
          </a:p>
        </p:txBody>
      </p:sp>
    </p:spTree>
    <p:extLst>
      <p:ext uri="{BB962C8B-B14F-4D97-AF65-F5344CB8AC3E}">
        <p14:creationId xmlns:p14="http://schemas.microsoft.com/office/powerpoint/2010/main" val="21194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ACC6F-DC28-4B75-959A-83738F235806}"/>
              </a:ext>
            </a:extLst>
          </p:cNvPr>
          <p:cNvSpPr>
            <a:spLocks noGrp="1"/>
          </p:cNvSpPr>
          <p:nvPr>
            <p:ph type="title"/>
          </p:nvPr>
        </p:nvSpPr>
        <p:spPr/>
        <p:txBody>
          <a:bodyPr/>
          <a:lstStyle/>
          <a:p>
            <a:r>
              <a:rPr lang="en-IN" dirty="0">
                <a:latin typeface="Comic Sans MS" panose="030F0702030302020204" pitchFamily="66" charset="0"/>
              </a:rPr>
              <a:t>Elements of Digital Marketing Mix </a:t>
            </a:r>
          </a:p>
        </p:txBody>
      </p:sp>
      <p:graphicFrame>
        <p:nvGraphicFramePr>
          <p:cNvPr id="6" name="Content Placeholder 5">
            <a:extLst>
              <a:ext uri="{FF2B5EF4-FFF2-40B4-BE49-F238E27FC236}">
                <a16:creationId xmlns:a16="http://schemas.microsoft.com/office/drawing/2014/main" xmlns="" id="{E894CE13-3A8F-4279-97DF-9448961956E7}"/>
              </a:ext>
            </a:extLst>
          </p:cNvPr>
          <p:cNvGraphicFramePr>
            <a:graphicFrameLocks noGrp="1"/>
          </p:cNvGraphicFramePr>
          <p:nvPr>
            <p:ph idx="1"/>
            <p:extLst>
              <p:ext uri="{D42A27DB-BD31-4B8C-83A1-F6EECF244321}">
                <p14:modId xmlns:p14="http://schemas.microsoft.com/office/powerpoint/2010/main" val="2531994348"/>
              </p:ext>
            </p:extLst>
          </p:nvPr>
        </p:nvGraphicFramePr>
        <p:xfrm>
          <a:off x="1995055" y="1320799"/>
          <a:ext cx="9910618" cy="4809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xmlns="" id="{779F496A-6C2C-43B6-8609-B9EFABDBED02}"/>
              </a:ext>
            </a:extLst>
          </p:cNvPr>
          <p:cNvSpPr>
            <a:spLocks noGrp="1"/>
          </p:cNvSpPr>
          <p:nvPr>
            <p:ph type="ftr" sz="quarter" idx="11"/>
          </p:nvPr>
        </p:nvSpPr>
        <p:spPr/>
        <p:txBody>
          <a:bodyPr/>
          <a:lstStyle/>
          <a:p>
            <a:r>
              <a:rPr lang="en-IN"/>
              <a:t>Dr.J. SUNDARARAJ, Associate Professor of Commerce, Annamalai University </a:t>
            </a:r>
          </a:p>
        </p:txBody>
      </p:sp>
      <p:sp>
        <p:nvSpPr>
          <p:cNvPr id="5" name="Date Placeholder 4"/>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6793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C20913-4743-4E91-B474-EF52C0BCD2F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230245" y="728662"/>
            <a:ext cx="6934200" cy="5967702"/>
          </a:xfrm>
          <a:prstGeom prst="rect">
            <a:avLst/>
          </a:prstGeom>
        </p:spPr>
      </p:pic>
      <p:sp>
        <p:nvSpPr>
          <p:cNvPr id="4" name="Footer Placeholder 3">
            <a:extLst>
              <a:ext uri="{FF2B5EF4-FFF2-40B4-BE49-F238E27FC236}">
                <a16:creationId xmlns:a16="http://schemas.microsoft.com/office/drawing/2014/main" xmlns="" id="{5ADA1A83-8CEB-4D11-8D7B-9FAC984AD0E7}"/>
              </a:ext>
            </a:extLst>
          </p:cNvPr>
          <p:cNvSpPr>
            <a:spLocks noGrp="1"/>
          </p:cNvSpPr>
          <p:nvPr>
            <p:ph type="ftr" sz="quarter" idx="11"/>
          </p:nvPr>
        </p:nvSpPr>
        <p:spPr/>
        <p:txBody>
          <a:bodyPr/>
          <a:lstStyle/>
          <a:p>
            <a:r>
              <a:rPr lang="en-IN"/>
              <a:t>Dr.J. SUNDARARAJ, Associate Professor of Commerce, Annamalai University </a:t>
            </a:r>
          </a:p>
        </p:txBody>
      </p:sp>
      <p:sp>
        <p:nvSpPr>
          <p:cNvPr id="5" name="Date Placeholder 4"/>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279043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85806F-8D5E-4F9F-BCA8-8C43FE7103ED}"/>
              </a:ext>
            </a:extLst>
          </p:cNvPr>
          <p:cNvSpPr>
            <a:spLocks noGrp="1"/>
          </p:cNvSpPr>
          <p:nvPr>
            <p:ph type="title"/>
          </p:nvPr>
        </p:nvSpPr>
        <p:spPr>
          <a:xfrm>
            <a:off x="2592925" y="624110"/>
            <a:ext cx="8911687" cy="751844"/>
          </a:xfrm>
        </p:spPr>
        <p:txBody>
          <a:bodyPr>
            <a:normAutofit/>
          </a:bodyPr>
          <a:lstStyle/>
          <a:p>
            <a:pPr algn="ctr"/>
            <a:r>
              <a:rPr lang="en-IN" b="1" dirty="0">
                <a:solidFill>
                  <a:srgbClr val="FF0000"/>
                </a:solidFill>
              </a:rPr>
              <a:t>PRODUCT</a:t>
            </a:r>
            <a:r>
              <a:rPr lang="en-IN" b="1" dirty="0"/>
              <a:t> </a:t>
            </a:r>
          </a:p>
        </p:txBody>
      </p:sp>
      <p:sp>
        <p:nvSpPr>
          <p:cNvPr id="3" name="Content Placeholder 2">
            <a:extLst>
              <a:ext uri="{FF2B5EF4-FFF2-40B4-BE49-F238E27FC236}">
                <a16:creationId xmlns:a16="http://schemas.microsoft.com/office/drawing/2014/main" xmlns="" id="{987BFC7F-E7A3-4FFC-86FF-936946B0B99A}"/>
              </a:ext>
            </a:extLst>
          </p:cNvPr>
          <p:cNvSpPr>
            <a:spLocks noGrp="1"/>
          </p:cNvSpPr>
          <p:nvPr>
            <p:ph idx="1"/>
          </p:nvPr>
        </p:nvSpPr>
        <p:spPr/>
        <p:txBody>
          <a:bodyPr>
            <a:normAutofit fontScale="92500" lnSpcReduction="20000"/>
          </a:bodyPr>
          <a:lstStyle/>
          <a:p>
            <a:pPr algn="just" fontAlgn="base"/>
            <a:r>
              <a:rPr lang="en-IN" i="1" dirty="0">
                <a:latin typeface="Comic Sans MS" panose="030F0702030302020204" pitchFamily="66" charset="0"/>
              </a:rPr>
              <a:t>“Product means the goods-and-services combination the company offers to the target market. -  </a:t>
            </a:r>
            <a:r>
              <a:rPr lang="en-IN" b="1" i="1" dirty="0">
                <a:solidFill>
                  <a:srgbClr val="00B050"/>
                </a:solidFill>
                <a:latin typeface="Comic Sans MS" panose="030F0702030302020204" pitchFamily="66" charset="0"/>
              </a:rPr>
              <a:t>Kotler and Armstrong (2010).</a:t>
            </a:r>
          </a:p>
          <a:p>
            <a:pPr algn="just" fontAlgn="base"/>
            <a:r>
              <a:rPr lang="en-IN" b="1" i="1" dirty="0">
                <a:solidFill>
                  <a:srgbClr val="FF0000"/>
                </a:solidFill>
                <a:latin typeface="Comic Sans MS" panose="030F0702030302020204" pitchFamily="66" charset="0"/>
              </a:rPr>
              <a:t>“Product </a:t>
            </a:r>
            <a:r>
              <a:rPr lang="en-IN" i="1" dirty="0">
                <a:solidFill>
                  <a:schemeClr val="tx1"/>
                </a:solidFill>
                <a:latin typeface="Comic Sans MS" panose="030F0702030302020204" pitchFamily="66" charset="0"/>
              </a:rPr>
              <a:t>is not only tangible, but technically a </a:t>
            </a:r>
            <a:r>
              <a:rPr lang="en-IN" i="1" dirty="0">
                <a:solidFill>
                  <a:srgbClr val="7030A0"/>
                </a:solidFill>
                <a:latin typeface="Comic Sans MS" panose="030F0702030302020204" pitchFamily="66" charset="0"/>
              </a:rPr>
              <a:t>Product is anything that can be offered to a market to satisfy a want or need, including physical goods, services, experiences, events, persons, places, properties, organisations, information and idea”</a:t>
            </a:r>
            <a:r>
              <a:rPr lang="en-IN" i="1" dirty="0">
                <a:solidFill>
                  <a:schemeClr val="tx1"/>
                </a:solidFill>
                <a:latin typeface="Comic Sans MS" panose="030F0702030302020204" pitchFamily="66" charset="0"/>
              </a:rPr>
              <a:t>.  - </a:t>
            </a:r>
            <a:r>
              <a:rPr lang="en-IN" b="1" i="1" dirty="0">
                <a:solidFill>
                  <a:srgbClr val="00B050"/>
                </a:solidFill>
                <a:latin typeface="Comic Sans MS" panose="030F0702030302020204" pitchFamily="66" charset="0"/>
              </a:rPr>
              <a:t>Kotler and Keller (2016)</a:t>
            </a:r>
          </a:p>
          <a:p>
            <a:pPr algn="just" fontAlgn="base"/>
            <a:r>
              <a:rPr lang="en-IN" b="1" i="1" dirty="0">
                <a:solidFill>
                  <a:srgbClr val="7030A0"/>
                </a:solidFill>
                <a:latin typeface="Comic Sans MS" panose="030F0702030302020204" pitchFamily="66" charset="0"/>
              </a:rPr>
              <a:t>“A product is a set of tangible and intangible attributes, including packaging, colour, price , manufacturer’s prestige, retailer’s prestige and manufacturer’s and retailer’s services, which the buyer may accept as offering satisfaction or wants or needs.                                    </a:t>
            </a:r>
            <a:r>
              <a:rPr lang="en-IN" b="1" i="1" dirty="0">
                <a:solidFill>
                  <a:srgbClr val="00B050"/>
                </a:solidFill>
                <a:latin typeface="Comic Sans MS" panose="030F0702030302020204" pitchFamily="66" charset="0"/>
              </a:rPr>
              <a:t>-  William J. Stanton</a:t>
            </a:r>
            <a:endParaRPr lang="en-IN" b="1" dirty="0">
              <a:solidFill>
                <a:srgbClr val="00B050"/>
              </a:solidFill>
              <a:latin typeface="Comic Sans MS" panose="030F0702030302020204" pitchFamily="66" charset="0"/>
            </a:endParaRPr>
          </a:p>
          <a:p>
            <a:pPr algn="just"/>
            <a:r>
              <a:rPr lang="en-IN" dirty="0">
                <a:latin typeface="Comic Sans MS" panose="030F0702030302020204" pitchFamily="66" charset="0"/>
              </a:rPr>
              <a:t>While planning market offering, the marketer needs to address </a:t>
            </a:r>
            <a:r>
              <a:rPr lang="en-IN" dirty="0">
                <a:solidFill>
                  <a:srgbClr val="FF0000"/>
                </a:solidFill>
                <a:latin typeface="Comic Sans MS" panose="030F0702030302020204" pitchFamily="66" charset="0"/>
              </a:rPr>
              <a:t>Five Product Levels</a:t>
            </a:r>
            <a:r>
              <a:rPr lang="en-IN" dirty="0">
                <a:latin typeface="Comic Sans MS" panose="030F0702030302020204" pitchFamily="66" charset="0"/>
              </a:rPr>
              <a:t>.</a:t>
            </a:r>
          </a:p>
          <a:p>
            <a:pPr algn="just"/>
            <a:r>
              <a:rPr lang="en-IN" dirty="0">
                <a:latin typeface="Comic Sans MS" panose="030F0702030302020204" pitchFamily="66" charset="0"/>
              </a:rPr>
              <a:t>Each level adds more </a:t>
            </a:r>
            <a:r>
              <a:rPr lang="en-IN" dirty="0">
                <a:solidFill>
                  <a:srgbClr val="7030A0"/>
                </a:solidFill>
                <a:latin typeface="Comic Sans MS" panose="030F0702030302020204" pitchFamily="66" charset="0"/>
              </a:rPr>
              <a:t>Customer Value</a:t>
            </a:r>
            <a:r>
              <a:rPr lang="en-IN" dirty="0">
                <a:latin typeface="Comic Sans MS" panose="030F0702030302020204" pitchFamily="66" charset="0"/>
              </a:rPr>
              <a:t>, and together the five constitute a </a:t>
            </a:r>
            <a:r>
              <a:rPr lang="en-IN" dirty="0">
                <a:solidFill>
                  <a:srgbClr val="FF0000"/>
                </a:solidFill>
                <a:latin typeface="Comic Sans MS" panose="030F0702030302020204" pitchFamily="66" charset="0"/>
              </a:rPr>
              <a:t>Customer-value Hierarchy</a:t>
            </a:r>
            <a:r>
              <a:rPr lang="en-IN" dirty="0">
                <a:latin typeface="Comic Sans MS" panose="030F0702030302020204" pitchFamily="66" charset="0"/>
              </a:rPr>
              <a:t>.  </a:t>
            </a:r>
          </a:p>
        </p:txBody>
      </p:sp>
      <p:sp>
        <p:nvSpPr>
          <p:cNvPr id="5" name="Footer Placeholder 4">
            <a:extLst>
              <a:ext uri="{FF2B5EF4-FFF2-40B4-BE49-F238E27FC236}">
                <a16:creationId xmlns:a16="http://schemas.microsoft.com/office/drawing/2014/main" xmlns="" id="{55B9A47B-E697-40F7-83B5-2BC351FADB6A}"/>
              </a:ext>
            </a:extLst>
          </p:cNvPr>
          <p:cNvSpPr>
            <a:spLocks noGrp="1"/>
          </p:cNvSpPr>
          <p:nvPr>
            <p:ph type="ftr" sz="quarter" idx="11"/>
          </p:nvPr>
        </p:nvSpPr>
        <p:spPr/>
        <p:txBody>
          <a:bodyPr/>
          <a:lstStyle/>
          <a:p>
            <a:r>
              <a:rPr lang="en-IN" dirty="0" err="1"/>
              <a:t>Dr.J</a:t>
            </a:r>
            <a:r>
              <a:rPr lang="en-IN" dirty="0"/>
              <a:t>.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322265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1C110-64A3-4809-B641-FAA85C4B7033}"/>
              </a:ext>
            </a:extLst>
          </p:cNvPr>
          <p:cNvSpPr>
            <a:spLocks noGrp="1"/>
          </p:cNvSpPr>
          <p:nvPr>
            <p:ph type="title"/>
          </p:nvPr>
        </p:nvSpPr>
        <p:spPr/>
        <p:txBody>
          <a:bodyPr>
            <a:normAutofit/>
          </a:bodyPr>
          <a:lstStyle/>
          <a:p>
            <a:r>
              <a:rPr lang="en-IN" sz="2800" dirty="0">
                <a:solidFill>
                  <a:srgbClr val="FF0000"/>
                </a:solidFill>
                <a:latin typeface="Comic Sans MS" panose="030F0702030302020204" pitchFamily="66" charset="0"/>
              </a:rPr>
              <a:t>Product Levels – </a:t>
            </a:r>
            <a:r>
              <a:rPr lang="en-IN" sz="2800" dirty="0">
                <a:solidFill>
                  <a:srgbClr val="FF0000"/>
                </a:solidFill>
                <a:latin typeface="Comic Sans MS" panose="030F0702030302020204" pitchFamily="66" charset="0"/>
                <a:hlinkClick r:id="rId2" action="ppaction://hlinkfile"/>
              </a:rPr>
              <a:t>The Customer-Level Hierarch </a:t>
            </a:r>
            <a:endParaRPr lang="en-IN" sz="2800" dirty="0">
              <a:latin typeface="Comic Sans MS" panose="030F0702030302020204" pitchFamily="66" charset="0"/>
            </a:endParaRPr>
          </a:p>
        </p:txBody>
      </p:sp>
      <p:pic>
        <p:nvPicPr>
          <p:cNvPr id="4" name="Content Placeholder 3" descr="C:\Users\Sundararaj\AppData\Local\Packages\Microsoft.Office.Desktop_8wekyb3d8bbwe\AC\INetCache\Content.MSO\97FD79A9.tmp">
            <a:extLst>
              <a:ext uri="{FF2B5EF4-FFF2-40B4-BE49-F238E27FC236}">
                <a16:creationId xmlns:a16="http://schemas.microsoft.com/office/drawing/2014/main" xmlns="" id="{AD96754C-68D3-40F0-9E7D-273D9A2C677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41074" y="1905000"/>
            <a:ext cx="4685212" cy="3833949"/>
          </a:xfrm>
          <a:prstGeom prst="rect">
            <a:avLst/>
          </a:prstGeom>
          <a:noFill/>
          <a:ln>
            <a:noFill/>
          </a:ln>
        </p:spPr>
      </p:pic>
      <p:sp>
        <p:nvSpPr>
          <p:cNvPr id="5" name="Footer Placeholder 4">
            <a:extLst>
              <a:ext uri="{FF2B5EF4-FFF2-40B4-BE49-F238E27FC236}">
                <a16:creationId xmlns:a16="http://schemas.microsoft.com/office/drawing/2014/main" xmlns="" id="{D26AA8AC-B9D8-4F9E-ABC3-33ED09E28145}"/>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57953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785A2-B041-4BEB-B377-8FF846143F81}"/>
              </a:ext>
            </a:extLst>
          </p:cNvPr>
          <p:cNvSpPr>
            <a:spLocks noGrp="1"/>
          </p:cNvSpPr>
          <p:nvPr>
            <p:ph type="title"/>
          </p:nvPr>
        </p:nvSpPr>
        <p:spPr>
          <a:xfrm>
            <a:off x="1635369" y="624110"/>
            <a:ext cx="9869243" cy="621216"/>
          </a:xfrm>
        </p:spPr>
        <p:txBody>
          <a:bodyPr>
            <a:normAutofit fontScale="90000"/>
          </a:bodyPr>
          <a:lstStyle/>
          <a:p>
            <a:r>
              <a:rPr lang="en-IN" b="1" dirty="0"/>
              <a:t>Product Attributes</a:t>
            </a:r>
          </a:p>
        </p:txBody>
      </p:sp>
      <p:sp>
        <p:nvSpPr>
          <p:cNvPr id="3" name="Content Placeholder 2">
            <a:extLst>
              <a:ext uri="{FF2B5EF4-FFF2-40B4-BE49-F238E27FC236}">
                <a16:creationId xmlns:a16="http://schemas.microsoft.com/office/drawing/2014/main" xmlns="" id="{A1FF31CA-81D2-4228-BA8A-091D08BEB924}"/>
              </a:ext>
            </a:extLst>
          </p:cNvPr>
          <p:cNvSpPr>
            <a:spLocks noGrp="1"/>
          </p:cNvSpPr>
          <p:nvPr>
            <p:ph idx="1"/>
          </p:nvPr>
        </p:nvSpPr>
        <p:spPr>
          <a:xfrm>
            <a:off x="1521069" y="1166949"/>
            <a:ext cx="9983543" cy="4744273"/>
          </a:xfrm>
        </p:spPr>
        <p:txBody>
          <a:bodyPr>
            <a:normAutofit fontScale="92500" lnSpcReduction="10000"/>
          </a:bodyPr>
          <a:lstStyle/>
          <a:p>
            <a:r>
              <a:rPr lang="en-IN" dirty="0"/>
              <a:t>A number of attributes will be added in order to </a:t>
            </a:r>
            <a:r>
              <a:rPr lang="en-IN" dirty="0">
                <a:solidFill>
                  <a:srgbClr val="FF0000"/>
                </a:solidFill>
              </a:rPr>
              <a:t>differentiate product from its competitors</a:t>
            </a:r>
            <a:r>
              <a:rPr lang="en-IN" dirty="0"/>
              <a:t>.</a:t>
            </a:r>
          </a:p>
          <a:p>
            <a:r>
              <a:rPr lang="en-IN" dirty="0"/>
              <a:t>The attributes will include a variety of additional features, quality levels, design, branding, customer service etc.</a:t>
            </a:r>
          </a:p>
          <a:p>
            <a:r>
              <a:rPr lang="en-IN" dirty="0"/>
              <a:t>The attributes are developed to meet the needs of the target market and provide a competitive advantage for the product.</a:t>
            </a:r>
          </a:p>
          <a:p>
            <a:r>
              <a:rPr lang="en-IN" dirty="0"/>
              <a:t>The product attribute decisions:-</a:t>
            </a:r>
          </a:p>
          <a:p>
            <a:pPr marL="800100" lvl="1" indent="-342900">
              <a:buClr>
                <a:srgbClr val="FF0000"/>
              </a:buClr>
              <a:buAutoNum type="alphaUcPeriod"/>
            </a:pPr>
            <a:r>
              <a:rPr lang="en-IN" b="1" dirty="0"/>
              <a:t>Product Quality - </a:t>
            </a:r>
            <a:r>
              <a:rPr lang="en-IN" dirty="0"/>
              <a:t> refers to the ability of the product item to perform its intended functions  - durability, reliability, precision, performance and ease of operation.</a:t>
            </a:r>
          </a:p>
          <a:p>
            <a:pPr lvl="2" indent="-285750">
              <a:buClr>
                <a:srgbClr val="FF0000"/>
              </a:buClr>
              <a:buFont typeface="Arial" panose="020B0604020202020204" pitchFamily="34" charset="0"/>
              <a:buChar char="•"/>
            </a:pPr>
            <a:r>
              <a:rPr lang="en-IN" dirty="0"/>
              <a:t>The selection of </a:t>
            </a:r>
            <a:r>
              <a:rPr lang="en-IN" dirty="0">
                <a:solidFill>
                  <a:srgbClr val="FF0000"/>
                </a:solidFill>
              </a:rPr>
              <a:t>quality level</a:t>
            </a:r>
            <a:r>
              <a:rPr lang="en-IN" dirty="0"/>
              <a:t> depends on the </a:t>
            </a:r>
            <a:r>
              <a:rPr lang="en-IN" dirty="0">
                <a:solidFill>
                  <a:srgbClr val="FF0000"/>
                </a:solidFill>
              </a:rPr>
              <a:t>Target market and Positioning </a:t>
            </a:r>
          </a:p>
          <a:p>
            <a:pPr marL="800100" lvl="1" indent="-342900">
              <a:buClr>
                <a:srgbClr val="FF0000"/>
              </a:buClr>
              <a:buAutoNum type="alphaUcPeriod"/>
            </a:pPr>
            <a:r>
              <a:rPr lang="en-IN" b="1" dirty="0"/>
              <a:t>Product Features – </a:t>
            </a:r>
            <a:r>
              <a:rPr lang="en-IN" dirty="0"/>
              <a:t>in addition to core benefit product, the firm must offer features that a consumer would expect.  - important product differentiation </a:t>
            </a:r>
          </a:p>
          <a:p>
            <a:pPr marL="800100" lvl="1" indent="-342900">
              <a:buClr>
                <a:srgbClr val="FF0000"/>
              </a:buClr>
              <a:buAutoNum type="alphaUcPeriod"/>
            </a:pPr>
            <a:r>
              <a:rPr lang="en-IN" b="1" dirty="0"/>
              <a:t>Product Design </a:t>
            </a:r>
            <a:r>
              <a:rPr lang="en-IN" dirty="0"/>
              <a:t>–indicates its usefulness as well as makes it attractive. </a:t>
            </a:r>
          </a:p>
          <a:p>
            <a:pPr marL="1200150" lvl="2" indent="-342900">
              <a:buClr>
                <a:srgbClr val="FF0000"/>
              </a:buClr>
            </a:pPr>
            <a:r>
              <a:rPr lang="en-IN" dirty="0"/>
              <a:t>Products can be distinguished with its unique style/design which helps to create a distinct “</a:t>
            </a:r>
            <a:r>
              <a:rPr lang="en-IN" b="1" dirty="0">
                <a:solidFill>
                  <a:srgbClr val="FF0000"/>
                </a:solidFill>
              </a:rPr>
              <a:t>Personality” for the Product</a:t>
            </a:r>
            <a:r>
              <a:rPr lang="en-IN" dirty="0"/>
              <a:t>.  </a:t>
            </a:r>
          </a:p>
          <a:p>
            <a:pPr marL="1200150" lvl="2" indent="-342900">
              <a:buClr>
                <a:srgbClr val="FF0000"/>
              </a:buClr>
            </a:pPr>
            <a:r>
              <a:rPr lang="en-IN" dirty="0"/>
              <a:t>A distinctive design is difficult to create, relatively rare and usually expensive. </a:t>
            </a:r>
          </a:p>
          <a:p>
            <a:pPr marL="1200150" lvl="2" indent="-342900">
              <a:buClr>
                <a:srgbClr val="FF0000"/>
              </a:buClr>
            </a:pPr>
            <a:r>
              <a:rPr lang="en-IN" dirty="0"/>
              <a:t>mass market goods – standard styles </a:t>
            </a:r>
          </a:p>
          <a:p>
            <a:pPr marL="800100" lvl="1" indent="-342900">
              <a:buClr>
                <a:srgbClr val="FF0000"/>
              </a:buClr>
              <a:buAutoNum type="alphaUcPeriod"/>
            </a:pPr>
            <a:endParaRPr lang="en-IN" b="1" dirty="0"/>
          </a:p>
        </p:txBody>
      </p:sp>
      <p:sp>
        <p:nvSpPr>
          <p:cNvPr id="5" name="Footer Placeholder 4">
            <a:extLst>
              <a:ext uri="{FF2B5EF4-FFF2-40B4-BE49-F238E27FC236}">
                <a16:creationId xmlns:a16="http://schemas.microsoft.com/office/drawing/2014/main" xmlns="" id="{9D054DEE-CD2D-49D5-AB68-3B8B2190ED31}"/>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243446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29D30-7137-4D25-AFF0-52518EE15D53}"/>
              </a:ext>
            </a:extLst>
          </p:cNvPr>
          <p:cNvSpPr>
            <a:spLocks noGrp="1"/>
          </p:cNvSpPr>
          <p:nvPr>
            <p:ph type="title"/>
          </p:nvPr>
        </p:nvSpPr>
        <p:spPr>
          <a:xfrm>
            <a:off x="1635369" y="624110"/>
            <a:ext cx="9869243" cy="1280890"/>
          </a:xfrm>
        </p:spPr>
        <p:txBody>
          <a:bodyPr/>
          <a:lstStyle/>
          <a:p>
            <a:pPr algn="ctr"/>
            <a:r>
              <a:rPr lang="en-IN" b="1" dirty="0">
                <a:solidFill>
                  <a:srgbClr val="FF0000"/>
                </a:solidFill>
              </a:rPr>
              <a:t>Product Polices</a:t>
            </a:r>
          </a:p>
        </p:txBody>
      </p:sp>
      <p:sp>
        <p:nvSpPr>
          <p:cNvPr id="3" name="Content Placeholder 2">
            <a:extLst>
              <a:ext uri="{FF2B5EF4-FFF2-40B4-BE49-F238E27FC236}">
                <a16:creationId xmlns:a16="http://schemas.microsoft.com/office/drawing/2014/main" xmlns="" id="{5781A76B-E830-469A-8A61-BCC782620166}"/>
              </a:ext>
            </a:extLst>
          </p:cNvPr>
          <p:cNvSpPr>
            <a:spLocks noGrp="1"/>
          </p:cNvSpPr>
          <p:nvPr>
            <p:ph idx="1"/>
          </p:nvPr>
        </p:nvSpPr>
        <p:spPr>
          <a:xfrm>
            <a:off x="1213338" y="1318846"/>
            <a:ext cx="10291274" cy="4592376"/>
          </a:xfrm>
        </p:spPr>
        <p:txBody>
          <a:bodyPr>
            <a:normAutofit fontScale="92500" lnSpcReduction="20000"/>
          </a:bodyPr>
          <a:lstStyle/>
          <a:p>
            <a:pPr>
              <a:buClr>
                <a:srgbClr val="7030A0"/>
              </a:buClr>
            </a:pPr>
            <a:r>
              <a:rPr lang="en-IN" dirty="0"/>
              <a:t>General  rules set up by the management in the product decisions</a:t>
            </a:r>
          </a:p>
          <a:p>
            <a:r>
              <a:rPr lang="en-IN" dirty="0"/>
              <a:t>Good product policies are the basis on which the right products are produced and marked successfully.</a:t>
            </a:r>
          </a:p>
          <a:p>
            <a:r>
              <a:rPr lang="en-IN" dirty="0"/>
              <a:t>Determine the success or failure of the firm</a:t>
            </a:r>
          </a:p>
          <a:p>
            <a:r>
              <a:rPr lang="en-IN" dirty="0">
                <a:solidFill>
                  <a:srgbClr val="7030A0"/>
                </a:solidFill>
              </a:rPr>
              <a:t>“</a:t>
            </a:r>
            <a:r>
              <a:rPr lang="en-IN" b="1" dirty="0">
                <a:solidFill>
                  <a:srgbClr val="7030A0"/>
                </a:solidFill>
              </a:rPr>
              <a:t>Product Policy is concerned with defining the type, volume and timing of the product a company offer for sale”</a:t>
            </a:r>
          </a:p>
          <a:p>
            <a:r>
              <a:rPr lang="en-IN" dirty="0">
                <a:solidFill>
                  <a:schemeClr val="tx1"/>
                </a:solidFill>
              </a:rPr>
              <a:t>The product policy is the objectives and guidelines, which determine the nature of the product or services, to be marketed.</a:t>
            </a:r>
          </a:p>
          <a:p>
            <a:pPr marL="800100" lvl="1" indent="-342900">
              <a:buClr>
                <a:srgbClr val="FF0000"/>
              </a:buClr>
              <a:buFont typeface="+mj-lt"/>
              <a:buAutoNum type="arabicPeriod"/>
            </a:pPr>
            <a:r>
              <a:rPr lang="en-IN" dirty="0">
                <a:solidFill>
                  <a:srgbClr val="7030A0"/>
                </a:solidFill>
              </a:rPr>
              <a:t>Product Planning and Development </a:t>
            </a:r>
          </a:p>
          <a:p>
            <a:pPr marL="800100" lvl="1" indent="-342900">
              <a:buClr>
                <a:srgbClr val="FF0000"/>
              </a:buClr>
              <a:buFont typeface="+mj-lt"/>
              <a:buAutoNum type="arabicPeriod"/>
            </a:pPr>
            <a:r>
              <a:rPr lang="en-IN" dirty="0">
                <a:solidFill>
                  <a:srgbClr val="7030A0"/>
                </a:solidFill>
              </a:rPr>
              <a:t>Product Line</a:t>
            </a:r>
          </a:p>
          <a:p>
            <a:pPr marL="800100" lvl="1" indent="-342900">
              <a:buClr>
                <a:srgbClr val="FF0000"/>
              </a:buClr>
              <a:buFont typeface="+mj-lt"/>
              <a:buAutoNum type="arabicPeriod"/>
            </a:pPr>
            <a:r>
              <a:rPr lang="en-IN" dirty="0">
                <a:solidFill>
                  <a:srgbClr val="7030A0"/>
                </a:solidFill>
              </a:rPr>
              <a:t>Product Mix</a:t>
            </a:r>
          </a:p>
          <a:p>
            <a:pPr marL="800100" lvl="1" indent="-342900">
              <a:buClr>
                <a:srgbClr val="FF0000"/>
              </a:buClr>
              <a:buFont typeface="+mj-lt"/>
              <a:buAutoNum type="arabicPeriod"/>
            </a:pPr>
            <a:r>
              <a:rPr lang="en-IN" dirty="0">
                <a:solidFill>
                  <a:srgbClr val="7030A0"/>
                </a:solidFill>
              </a:rPr>
              <a:t>Product Branding (Identification)</a:t>
            </a:r>
          </a:p>
          <a:p>
            <a:pPr marL="800100" lvl="1" indent="-342900">
              <a:buClr>
                <a:srgbClr val="FF0000"/>
              </a:buClr>
              <a:buFont typeface="+mj-lt"/>
              <a:buAutoNum type="arabicPeriod"/>
            </a:pPr>
            <a:r>
              <a:rPr lang="en-IN" dirty="0">
                <a:solidFill>
                  <a:srgbClr val="7030A0"/>
                </a:solidFill>
              </a:rPr>
              <a:t>Product Style</a:t>
            </a:r>
          </a:p>
          <a:p>
            <a:pPr marL="800100" lvl="1" indent="-342900">
              <a:buClr>
                <a:srgbClr val="FF0000"/>
              </a:buClr>
              <a:buFont typeface="+mj-lt"/>
              <a:buAutoNum type="arabicPeriod"/>
            </a:pPr>
            <a:r>
              <a:rPr lang="en-IN" dirty="0">
                <a:solidFill>
                  <a:srgbClr val="7030A0"/>
                </a:solidFill>
              </a:rPr>
              <a:t>Product Positioning</a:t>
            </a:r>
          </a:p>
          <a:p>
            <a:pPr marL="800100" lvl="1" indent="-342900">
              <a:buClr>
                <a:srgbClr val="FF0000"/>
              </a:buClr>
              <a:buFont typeface="+mj-lt"/>
              <a:buAutoNum type="arabicPeriod"/>
            </a:pPr>
            <a:r>
              <a:rPr lang="en-IN" dirty="0">
                <a:solidFill>
                  <a:srgbClr val="7030A0"/>
                </a:solidFill>
              </a:rPr>
              <a:t>Product Packaging </a:t>
            </a:r>
          </a:p>
        </p:txBody>
      </p:sp>
      <p:sp>
        <p:nvSpPr>
          <p:cNvPr id="5" name="Footer Placeholder 4">
            <a:extLst>
              <a:ext uri="{FF2B5EF4-FFF2-40B4-BE49-F238E27FC236}">
                <a16:creationId xmlns:a16="http://schemas.microsoft.com/office/drawing/2014/main" xmlns="" id="{0FA24976-0228-4E98-BD68-97AB52C64896}"/>
              </a:ext>
            </a:extLst>
          </p:cNvPr>
          <p:cNvSpPr>
            <a:spLocks noGrp="1"/>
          </p:cNvSpPr>
          <p:nvPr>
            <p:ph type="ftr" sz="quarter" idx="11"/>
          </p:nvPr>
        </p:nvSpPr>
        <p:spPr/>
        <p:txBody>
          <a:bodyPr/>
          <a:lstStyle/>
          <a:p>
            <a:r>
              <a:rPr lang="en-IN"/>
              <a:t>Dr.J. SUNDARARAJ, Associate Professor of Commerce, Annamalai University </a:t>
            </a:r>
          </a:p>
        </p:txBody>
      </p:sp>
      <p:sp>
        <p:nvSpPr>
          <p:cNvPr id="6" name="Date Placeholder 5"/>
          <p:cNvSpPr>
            <a:spLocks noGrp="1"/>
          </p:cNvSpPr>
          <p:nvPr>
            <p:ph type="dt" sz="half" idx="10"/>
          </p:nvPr>
        </p:nvSpPr>
        <p:spPr/>
        <p:txBody>
          <a:bodyPr/>
          <a:lstStyle/>
          <a:p>
            <a:r>
              <a:rPr lang="en-US" smtClean="0"/>
              <a:t>16-09-2019</a:t>
            </a:r>
            <a:endParaRPr lang="en-IN"/>
          </a:p>
        </p:txBody>
      </p:sp>
    </p:spTree>
    <p:extLst>
      <p:ext uri="{BB962C8B-B14F-4D97-AF65-F5344CB8AC3E}">
        <p14:creationId xmlns:p14="http://schemas.microsoft.com/office/powerpoint/2010/main" val="247920335"/>
      </p:ext>
    </p:extLst>
  </p:cSld>
  <p:clrMapOvr>
    <a:masterClrMapping/>
  </p:clrMapOvr>
</p:sld>
</file>

<file path=ppt/theme/theme1.xml><?xml version="1.0" encoding="utf-8"?>
<a:theme xmlns:a="http://schemas.openxmlformats.org/drawingml/2006/main" name="Wisp">
  <a:themeElements>
    <a:clrScheme name="Custom 1">
      <a:dk1>
        <a:sysClr val="windowText" lastClr="000000"/>
      </a:dk1>
      <a:lt1>
        <a:sysClr val="window" lastClr="FFFFFF"/>
      </a:lt1>
      <a:dk2>
        <a:srgbClr val="2E5369"/>
      </a:dk2>
      <a:lt2>
        <a:srgbClr val="FFFFFF"/>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Custom 2">
      <a:majorFont>
        <a:latin typeface="Comic Sans MS"/>
        <a:ea typeface=""/>
        <a:cs typeface=""/>
      </a:majorFont>
      <a:minorFont>
        <a:latin typeface="Comic Sans MS"/>
        <a:ea typeface=""/>
        <a:cs typeface=""/>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605</TotalTime>
  <Words>2741</Words>
  <Application>Microsoft Office PowerPoint</Application>
  <PresentationFormat>Custom</PresentationFormat>
  <Paragraphs>307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Wisp</vt:lpstr>
      <vt:lpstr>  Digital Marketing Mix </vt:lpstr>
      <vt:lpstr>    What is (Digital) Marketing Mix?</vt:lpstr>
      <vt:lpstr>Definition of (Digital) Marketing Mix</vt:lpstr>
      <vt:lpstr>Elements of Digital Marketing Mix </vt:lpstr>
      <vt:lpstr>PowerPoint Presentation</vt:lpstr>
      <vt:lpstr>PRODUCT </vt:lpstr>
      <vt:lpstr>Product Levels – The Customer-Level Hierarch </vt:lpstr>
      <vt:lpstr>Product Attributes</vt:lpstr>
      <vt:lpstr>Product Polices</vt:lpstr>
      <vt:lpstr>  Product Mix</vt:lpstr>
      <vt:lpstr>PowerPoint Presentation</vt:lpstr>
      <vt:lpstr>Classification of Products </vt:lpstr>
      <vt:lpstr>Classification of Consumer Products </vt:lpstr>
      <vt:lpstr>Digital Price</vt:lpstr>
      <vt:lpstr>Special Features of Digital Pricing Models </vt:lpstr>
      <vt:lpstr>Pricing Objectives </vt:lpstr>
      <vt:lpstr>Factors Affecting Pricing Decisions  </vt:lpstr>
      <vt:lpstr>Setting the Price Model</vt:lpstr>
      <vt:lpstr>Pricing Polices </vt:lpstr>
      <vt:lpstr>Pricing Strategies </vt:lpstr>
      <vt:lpstr>Digital Place </vt:lpstr>
      <vt:lpstr>PowerPoint Presentation</vt:lpstr>
      <vt:lpstr>PowerPoint Presentation</vt:lpstr>
      <vt:lpstr>PowerPoint Presentation</vt:lpstr>
      <vt:lpstr>Digital Promotion</vt:lpstr>
      <vt:lpstr>PowerPoint Presentation</vt:lpstr>
      <vt:lpstr>PowerPoint Presentation</vt:lpstr>
      <vt:lpstr>Extended Marketing Mix</vt:lpstr>
      <vt:lpstr>Extended Digital Marketing Mix </vt:lpstr>
      <vt:lpstr>People   </vt:lpstr>
      <vt:lpstr>PEOPLE</vt:lpstr>
      <vt:lpstr>Process </vt:lpstr>
      <vt:lpstr>Processes</vt:lpstr>
      <vt:lpstr>Programs</vt:lpstr>
      <vt:lpstr>Performance </vt:lpstr>
      <vt:lpstr>Performance </vt:lpstr>
      <vt:lpstr>Physical Evidence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Mix </dc:title>
  <dc:creator>sundara raj</dc:creator>
  <cp:lastModifiedBy>User</cp:lastModifiedBy>
  <cp:revision>97</cp:revision>
  <dcterms:created xsi:type="dcterms:W3CDTF">2019-09-15T23:56:21Z</dcterms:created>
  <dcterms:modified xsi:type="dcterms:W3CDTF">2020-04-08T00:39:59Z</dcterms:modified>
</cp:coreProperties>
</file>